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304" r:id="rId13"/>
    <p:sldId id="307" r:id="rId14"/>
    <p:sldId id="306" r:id="rId15"/>
    <p:sldId id="301" r:id="rId16"/>
    <p:sldId id="302" r:id="rId17"/>
    <p:sldId id="303" r:id="rId18"/>
    <p:sldId id="278" r:id="rId19"/>
    <p:sldId id="280" r:id="rId20"/>
    <p:sldId id="279" r:id="rId21"/>
    <p:sldId id="281" r:id="rId22"/>
    <p:sldId id="282" r:id="rId23"/>
    <p:sldId id="31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328" r:id="rId35"/>
    <p:sldId id="310" r:id="rId36"/>
    <p:sldId id="291" r:id="rId37"/>
    <p:sldId id="308" r:id="rId38"/>
    <p:sldId id="309" r:id="rId39"/>
    <p:sldId id="321" r:id="rId40"/>
    <p:sldId id="294" r:id="rId41"/>
    <p:sldId id="313" r:id="rId42"/>
    <p:sldId id="314" r:id="rId43"/>
    <p:sldId id="315" r:id="rId44"/>
    <p:sldId id="323" r:id="rId45"/>
    <p:sldId id="316" r:id="rId46"/>
    <p:sldId id="296" r:id="rId47"/>
    <p:sldId id="317" r:id="rId48"/>
    <p:sldId id="325" r:id="rId49"/>
    <p:sldId id="326" r:id="rId50"/>
    <p:sldId id="295" r:id="rId51"/>
    <p:sldId id="318" r:id="rId52"/>
    <p:sldId id="320" r:id="rId53"/>
    <p:sldId id="319" r:id="rId54"/>
    <p:sldId id="297" r:id="rId55"/>
    <p:sldId id="327" r:id="rId56"/>
    <p:sldId id="311" r:id="rId57"/>
    <p:sldId id="298" r:id="rId5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8018372703413E-2"/>
          <c:y val="7.4548702245552628E-2"/>
          <c:w val="0.7420962379702537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Plan1!$A$8:$A$10</c:f>
              <c:strCache>
                <c:ptCount val="3"/>
                <c:pt idx="0">
                  <c:v>Idosos</c:v>
                </c:pt>
                <c:pt idx="1">
                  <c:v>PCD</c:v>
                </c:pt>
                <c:pt idx="2">
                  <c:v>Acompanhantes</c:v>
                </c:pt>
              </c:strCache>
            </c:strRef>
          </c:cat>
          <c:val>
            <c:numRef>
              <c:f>Plan1!$B$8:$B$10</c:f>
              <c:numCache>
                <c:formatCode>General</c:formatCode>
                <c:ptCount val="3"/>
                <c:pt idx="0" formatCode="#,##0">
                  <c:v>7816</c:v>
                </c:pt>
                <c:pt idx="1">
                  <c:v>528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7-419E-A9E1-78079DCBC406}"/>
            </c:ext>
          </c:extLst>
        </c:ser>
        <c:ser>
          <c:idx val="1"/>
          <c:order val="1"/>
          <c:tx>
            <c:strRef>
              <c:f>Plan1!$C$7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Plan1!$A$8:$A$10</c:f>
              <c:strCache>
                <c:ptCount val="3"/>
                <c:pt idx="0">
                  <c:v>Idosos</c:v>
                </c:pt>
                <c:pt idx="1">
                  <c:v>PCD</c:v>
                </c:pt>
                <c:pt idx="2">
                  <c:v>Acompanhantes</c:v>
                </c:pt>
              </c:strCache>
            </c:strRef>
          </c:cat>
          <c:val>
            <c:numRef>
              <c:f>Plan1!$C$8:$C$10</c:f>
              <c:numCache>
                <c:formatCode>General</c:formatCode>
                <c:ptCount val="3"/>
                <c:pt idx="0" formatCode="#,##0">
                  <c:v>3698</c:v>
                </c:pt>
                <c:pt idx="1">
                  <c:v>346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F7-419E-A9E1-78079DCBC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00960"/>
        <c:axId val="129002496"/>
      </c:barChart>
      <c:catAx>
        <c:axId val="12900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002496"/>
        <c:crosses val="autoZero"/>
        <c:auto val="1"/>
        <c:lblAlgn val="ctr"/>
        <c:lblOffset val="100"/>
        <c:noMultiLvlLbl val="0"/>
      </c:catAx>
      <c:valAx>
        <c:axId val="1290024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9000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68518784997738"/>
          <c:y val="0.30304153243839599"/>
          <c:w val="0.13931481215002259"/>
          <c:h val="0.29992630881154192"/>
        </c:manualLayout>
      </c:layout>
      <c:overlay val="0"/>
      <c:txPr>
        <a:bodyPr/>
        <a:lstStyle/>
        <a:p>
          <a:pPr>
            <a:defRPr sz="2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g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2.png"/><Relationship Id="rId1" Type="http://schemas.openxmlformats.org/officeDocument/2006/relationships/image" Target="../media/image30.jpeg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12D1A-BC3B-4B38-86BF-8A646EE256D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2C954E-3FE8-4004-93BD-B645E1BE9A7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dirty="0"/>
            <a:t>Passe Livre Intermunicipal</a:t>
          </a:r>
        </a:p>
      </dgm:t>
    </dgm:pt>
    <dgm:pt modelId="{5FC085DC-48FD-404D-9E8C-360EEDE0D52C}" type="parTrans" cxnId="{0FD1A2EF-656B-43CF-AC58-0410A6981C6A}">
      <dgm:prSet/>
      <dgm:spPr/>
      <dgm:t>
        <a:bodyPr/>
        <a:lstStyle/>
        <a:p>
          <a:endParaRPr lang="pt-BR"/>
        </a:p>
      </dgm:t>
    </dgm:pt>
    <dgm:pt modelId="{EE45E063-7AB7-48FA-BFF0-9E28544DDA7A}" type="sibTrans" cxnId="{0FD1A2EF-656B-43CF-AC58-0410A6981C6A}">
      <dgm:prSet/>
      <dgm:spPr/>
      <dgm:t>
        <a:bodyPr/>
        <a:lstStyle/>
        <a:p>
          <a:endParaRPr lang="pt-BR"/>
        </a:p>
      </dgm:t>
    </dgm:pt>
    <dgm:pt modelId="{0EDA2169-A8E7-4C59-A9F7-170C24583E7A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b="0" dirty="0">
              <a:solidFill>
                <a:schemeClr val="bg1"/>
              </a:solidFill>
            </a:rPr>
            <a:t>Programa Bolsa Família</a:t>
          </a:r>
        </a:p>
      </dgm:t>
    </dgm:pt>
    <dgm:pt modelId="{1D7C64F6-4D6C-456F-879F-17E9978DD5F1}" type="sibTrans" cxnId="{039E53CC-3358-4B85-A123-2E7CE96E99E5}">
      <dgm:prSet/>
      <dgm:spPr/>
      <dgm:t>
        <a:bodyPr/>
        <a:lstStyle/>
        <a:p>
          <a:endParaRPr lang="pt-BR"/>
        </a:p>
      </dgm:t>
    </dgm:pt>
    <dgm:pt modelId="{A39DD746-7263-4484-B6EF-6152FE3712B8}" type="parTrans" cxnId="{039E53CC-3358-4B85-A123-2E7CE96E99E5}">
      <dgm:prSet/>
      <dgm:spPr/>
      <dgm:t>
        <a:bodyPr/>
        <a:lstStyle/>
        <a:p>
          <a:endParaRPr lang="pt-BR"/>
        </a:p>
      </dgm:t>
    </dgm:pt>
    <dgm:pt modelId="{620B17E3-406D-45D0-947C-13670EC1C899}">
      <dgm:prSet phldrT="[Texto]" custT="1"/>
      <dgm:spPr>
        <a:solidFill>
          <a:srgbClr val="7030A0"/>
        </a:solidFill>
      </dgm:spPr>
      <dgm:t>
        <a:bodyPr/>
        <a:lstStyle/>
        <a:p>
          <a:r>
            <a:rPr lang="pt-BR" sz="2800" dirty="0"/>
            <a:t>Proteção Social Básica</a:t>
          </a:r>
        </a:p>
      </dgm:t>
    </dgm:pt>
    <dgm:pt modelId="{2DD120AA-C1F0-48B9-AD1E-EE64021DFA28}" type="parTrans" cxnId="{C195BDA0-A437-4DF1-A0C9-FBCE2F501CBD}">
      <dgm:prSet/>
      <dgm:spPr/>
      <dgm:t>
        <a:bodyPr/>
        <a:lstStyle/>
        <a:p>
          <a:endParaRPr lang="pt-BR"/>
        </a:p>
      </dgm:t>
    </dgm:pt>
    <dgm:pt modelId="{BC4AAF90-D1F7-46B2-BED1-2DBFCB2AFEE9}" type="sibTrans" cxnId="{C195BDA0-A437-4DF1-A0C9-FBCE2F501CBD}">
      <dgm:prSet/>
      <dgm:spPr/>
      <dgm:t>
        <a:bodyPr/>
        <a:lstStyle/>
        <a:p>
          <a:endParaRPr lang="pt-BR"/>
        </a:p>
      </dgm:t>
    </dgm:pt>
    <dgm:pt modelId="{378EA3A2-DBF4-4AD2-84D9-249B7EDE6638}" type="pres">
      <dgm:prSet presAssocID="{AFC12D1A-BC3B-4B38-86BF-8A646EE256D4}" presName="Name0" presStyleCnt="0">
        <dgm:presLayoutVars>
          <dgm:dir/>
          <dgm:resizeHandles val="exact"/>
        </dgm:presLayoutVars>
      </dgm:prSet>
      <dgm:spPr/>
    </dgm:pt>
    <dgm:pt modelId="{53AC1281-83A8-44F8-9919-3F646FADA7CD}" type="pres">
      <dgm:prSet presAssocID="{AFC12D1A-BC3B-4B38-86BF-8A646EE256D4}" presName="cycle" presStyleCnt="0"/>
      <dgm:spPr/>
    </dgm:pt>
    <dgm:pt modelId="{6BF2A14F-111A-457E-8EB3-39A8DAD7D9C0}" type="pres">
      <dgm:prSet presAssocID="{0EDA2169-A8E7-4C59-A9F7-170C24583E7A}" presName="nodeFirstNode" presStyleLbl="node1" presStyleIdx="0" presStyleCnt="3" custScaleX="91749" custScaleY="88600">
        <dgm:presLayoutVars>
          <dgm:bulletEnabled val="1"/>
        </dgm:presLayoutVars>
      </dgm:prSet>
      <dgm:spPr/>
    </dgm:pt>
    <dgm:pt modelId="{16AF72BF-7E9D-47D3-97B2-9586D1309415}" type="pres">
      <dgm:prSet presAssocID="{1D7C64F6-4D6C-456F-879F-17E9978DD5F1}" presName="sibTransFirstNode" presStyleLbl="bgShp" presStyleIdx="0" presStyleCnt="1"/>
      <dgm:spPr/>
    </dgm:pt>
    <dgm:pt modelId="{3EA7CBA8-ED10-4857-8A9D-A0B593912BC4}" type="pres">
      <dgm:prSet presAssocID="{BE2C954E-3FE8-4004-93BD-B645E1BE9A7A}" presName="nodeFollowingNodes" presStyleLbl="node1" presStyleIdx="1" presStyleCnt="3" custScaleX="92887" custScaleY="99392" custRadScaleRad="102423" custRadScaleInc="-28105">
        <dgm:presLayoutVars>
          <dgm:bulletEnabled val="1"/>
        </dgm:presLayoutVars>
      </dgm:prSet>
      <dgm:spPr/>
    </dgm:pt>
    <dgm:pt modelId="{3F28D178-7003-4DA0-8BB1-CCDA55BCE222}" type="pres">
      <dgm:prSet presAssocID="{620B17E3-406D-45D0-947C-13670EC1C899}" presName="nodeFollowingNodes" presStyleLbl="node1" presStyleIdx="2" presStyleCnt="3" custScaleX="84148" custScaleY="93366" custLinFactNeighborX="4848" custLinFactNeighborY="3817" custRadScaleRad="90710" custRadScaleInc="28872">
        <dgm:presLayoutVars>
          <dgm:bulletEnabled val="1"/>
        </dgm:presLayoutVars>
      </dgm:prSet>
      <dgm:spPr/>
    </dgm:pt>
  </dgm:ptLst>
  <dgm:cxnLst>
    <dgm:cxn modelId="{453CEA30-FF77-4175-B36C-DF1AFB7FB668}" type="presOf" srcId="{620B17E3-406D-45D0-947C-13670EC1C899}" destId="{3F28D178-7003-4DA0-8BB1-CCDA55BCE222}" srcOrd="0" destOrd="0" presId="urn:microsoft.com/office/officeart/2005/8/layout/cycle3"/>
    <dgm:cxn modelId="{9E0BB26E-7F41-4C8A-ABE3-06D9F280A61B}" type="presOf" srcId="{BE2C954E-3FE8-4004-93BD-B645E1BE9A7A}" destId="{3EA7CBA8-ED10-4857-8A9D-A0B593912BC4}" srcOrd="0" destOrd="0" presId="urn:microsoft.com/office/officeart/2005/8/layout/cycle3"/>
    <dgm:cxn modelId="{C195BDA0-A437-4DF1-A0C9-FBCE2F501CBD}" srcId="{AFC12D1A-BC3B-4B38-86BF-8A646EE256D4}" destId="{620B17E3-406D-45D0-947C-13670EC1C899}" srcOrd="2" destOrd="0" parTransId="{2DD120AA-C1F0-48B9-AD1E-EE64021DFA28}" sibTransId="{BC4AAF90-D1F7-46B2-BED1-2DBFCB2AFEE9}"/>
    <dgm:cxn modelId="{039E53CC-3358-4B85-A123-2E7CE96E99E5}" srcId="{AFC12D1A-BC3B-4B38-86BF-8A646EE256D4}" destId="{0EDA2169-A8E7-4C59-A9F7-170C24583E7A}" srcOrd="0" destOrd="0" parTransId="{A39DD746-7263-4484-B6EF-6152FE3712B8}" sibTransId="{1D7C64F6-4D6C-456F-879F-17E9978DD5F1}"/>
    <dgm:cxn modelId="{94FCEAD5-D790-4ABB-83AD-F4685B88DB1E}" type="presOf" srcId="{AFC12D1A-BC3B-4B38-86BF-8A646EE256D4}" destId="{378EA3A2-DBF4-4AD2-84D9-249B7EDE6638}" srcOrd="0" destOrd="0" presId="urn:microsoft.com/office/officeart/2005/8/layout/cycle3"/>
    <dgm:cxn modelId="{B8D711E1-EFC1-4269-866B-CE11179BCBB0}" type="presOf" srcId="{0EDA2169-A8E7-4C59-A9F7-170C24583E7A}" destId="{6BF2A14F-111A-457E-8EB3-39A8DAD7D9C0}" srcOrd="0" destOrd="0" presId="urn:microsoft.com/office/officeart/2005/8/layout/cycle3"/>
    <dgm:cxn modelId="{542CE8E8-1D60-4DBC-83E9-77BF6DC500CD}" type="presOf" srcId="{1D7C64F6-4D6C-456F-879F-17E9978DD5F1}" destId="{16AF72BF-7E9D-47D3-97B2-9586D1309415}" srcOrd="0" destOrd="0" presId="urn:microsoft.com/office/officeart/2005/8/layout/cycle3"/>
    <dgm:cxn modelId="{0FD1A2EF-656B-43CF-AC58-0410A6981C6A}" srcId="{AFC12D1A-BC3B-4B38-86BF-8A646EE256D4}" destId="{BE2C954E-3FE8-4004-93BD-B645E1BE9A7A}" srcOrd="1" destOrd="0" parTransId="{5FC085DC-48FD-404D-9E8C-360EEDE0D52C}" sibTransId="{EE45E063-7AB7-48FA-BFF0-9E28544DDA7A}"/>
    <dgm:cxn modelId="{8A6A1A6B-22A3-4A3D-8212-10A82652EC03}" type="presParOf" srcId="{378EA3A2-DBF4-4AD2-84D9-249B7EDE6638}" destId="{53AC1281-83A8-44F8-9919-3F646FADA7CD}" srcOrd="0" destOrd="0" presId="urn:microsoft.com/office/officeart/2005/8/layout/cycle3"/>
    <dgm:cxn modelId="{752F25E5-0E3E-4B3C-8A76-04AC01A73E45}" type="presParOf" srcId="{53AC1281-83A8-44F8-9919-3F646FADA7CD}" destId="{6BF2A14F-111A-457E-8EB3-39A8DAD7D9C0}" srcOrd="0" destOrd="0" presId="urn:microsoft.com/office/officeart/2005/8/layout/cycle3"/>
    <dgm:cxn modelId="{8F24ADA1-95BD-4FF9-ADAD-10C8F277D677}" type="presParOf" srcId="{53AC1281-83A8-44F8-9919-3F646FADA7CD}" destId="{16AF72BF-7E9D-47D3-97B2-9586D1309415}" srcOrd="1" destOrd="0" presId="urn:microsoft.com/office/officeart/2005/8/layout/cycle3"/>
    <dgm:cxn modelId="{81F534C0-93C8-4AB0-B2D0-5F041E72D360}" type="presParOf" srcId="{53AC1281-83A8-44F8-9919-3F646FADA7CD}" destId="{3EA7CBA8-ED10-4857-8A9D-A0B593912BC4}" srcOrd="2" destOrd="0" presId="urn:microsoft.com/office/officeart/2005/8/layout/cycle3"/>
    <dgm:cxn modelId="{9BC44FF3-2E25-446F-8B47-6CF93705CCE4}" type="presParOf" srcId="{53AC1281-83A8-44F8-9919-3F646FADA7CD}" destId="{3F28D178-7003-4DA0-8BB1-CCDA55BCE222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EB624-CE46-475D-BA9B-B21012F5942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C0020D6-309C-4A50-95C8-2A549855A05E}">
      <dgm:prSet phldrT="[Texto]"/>
      <dgm:spPr/>
      <dgm:t>
        <a:bodyPr/>
        <a:lstStyle/>
        <a:p>
          <a:r>
            <a:rPr lang="pt-BR" dirty="0"/>
            <a:t>Coordenadora </a:t>
          </a:r>
          <a:r>
            <a:rPr lang="pt-BR" dirty="0" err="1">
              <a:latin typeface="Agency FB" panose="020B0503020202020204" pitchFamily="34" charset="0"/>
            </a:rPr>
            <a:t>Kamilla</a:t>
          </a:r>
          <a:r>
            <a:rPr lang="pt-BR" dirty="0">
              <a:latin typeface="Agency FB" panose="020B0503020202020204" pitchFamily="34" charset="0"/>
            </a:rPr>
            <a:t> Nunes</a:t>
          </a:r>
          <a:endParaRPr lang="pt-BR" dirty="0"/>
        </a:p>
      </dgm:t>
    </dgm:pt>
    <dgm:pt modelId="{581B30C8-BB4C-4F49-A9DA-6892B19A858D}" type="parTrans" cxnId="{1A966A5D-46FA-4729-89DA-7C5D24564953}">
      <dgm:prSet/>
      <dgm:spPr/>
      <dgm:t>
        <a:bodyPr/>
        <a:lstStyle/>
        <a:p>
          <a:endParaRPr lang="pt-BR"/>
        </a:p>
      </dgm:t>
    </dgm:pt>
    <dgm:pt modelId="{D13B29F0-3FAB-475F-9570-1ED620BF3AC8}" type="sibTrans" cxnId="{1A966A5D-46FA-4729-89DA-7C5D24564953}">
      <dgm:prSet/>
      <dgm:spPr/>
      <dgm:t>
        <a:bodyPr/>
        <a:lstStyle/>
        <a:p>
          <a:endParaRPr lang="pt-BR"/>
        </a:p>
      </dgm:t>
    </dgm:pt>
    <dgm:pt modelId="{6BE555F0-9CBA-450F-8A4C-4139441DBF02}">
      <dgm:prSet phldrT="[Texto]"/>
      <dgm:spPr/>
      <dgm:t>
        <a:bodyPr/>
        <a:lstStyle/>
        <a:p>
          <a:pPr algn="ctr"/>
          <a:r>
            <a:rPr lang="pt-BR" dirty="0"/>
            <a:t>Márcia Débora</a:t>
          </a:r>
        </a:p>
        <a:p>
          <a:pPr algn="ctr"/>
          <a:r>
            <a:rPr lang="pt-BR" dirty="0">
              <a:latin typeface="Agency FB" panose="020B0503020202020204" pitchFamily="34" charset="0"/>
            </a:rPr>
            <a:t>Norte e Bolsão</a:t>
          </a:r>
        </a:p>
      </dgm:t>
    </dgm:pt>
    <dgm:pt modelId="{3C378662-C486-4DF1-B6EA-898647BCDC44}" type="parTrans" cxnId="{163DE512-B6DC-4D41-A8C7-E7308C23BDC0}">
      <dgm:prSet/>
      <dgm:spPr/>
      <dgm:t>
        <a:bodyPr/>
        <a:lstStyle/>
        <a:p>
          <a:endParaRPr lang="pt-BR"/>
        </a:p>
      </dgm:t>
    </dgm:pt>
    <dgm:pt modelId="{49CF079D-9043-4DE8-BA24-ED4E3D7F967C}" type="sibTrans" cxnId="{163DE512-B6DC-4D41-A8C7-E7308C23BDC0}">
      <dgm:prSet/>
      <dgm:spPr/>
      <dgm:t>
        <a:bodyPr/>
        <a:lstStyle/>
        <a:p>
          <a:endParaRPr lang="pt-BR"/>
        </a:p>
      </dgm:t>
    </dgm:pt>
    <dgm:pt modelId="{12CAF226-51D7-4C49-8138-10DBAB319CED}">
      <dgm:prSet phldrT="[Texto]" custT="1"/>
      <dgm:spPr/>
      <dgm:t>
        <a:bodyPr/>
        <a:lstStyle/>
        <a:p>
          <a:pPr algn="ctr"/>
          <a:r>
            <a:rPr lang="pt-BR" sz="1800" dirty="0" err="1">
              <a:latin typeface="+mn-lt"/>
            </a:rPr>
            <a:t>Mariselma</a:t>
          </a:r>
          <a:r>
            <a:rPr lang="pt-BR" sz="1800" dirty="0">
              <a:latin typeface="+mn-lt"/>
            </a:rPr>
            <a:t> Maidana</a:t>
          </a:r>
        </a:p>
        <a:p>
          <a:pPr algn="ctr"/>
          <a:r>
            <a:rPr lang="pt-BR" sz="2000" dirty="0">
              <a:latin typeface="Agency FB" panose="020B0503020202020204" pitchFamily="34" charset="0"/>
            </a:rPr>
            <a:t>Pantanal e Sudoeste</a:t>
          </a:r>
        </a:p>
        <a:p>
          <a:pPr algn="l"/>
          <a:endParaRPr lang="pt-BR" sz="1800" dirty="0"/>
        </a:p>
      </dgm:t>
    </dgm:pt>
    <dgm:pt modelId="{24717B7A-C850-4383-9FC9-42023AE5EAE2}" type="parTrans" cxnId="{D2BB74A7-1B7B-41A2-93CC-87389BF7BEA1}">
      <dgm:prSet/>
      <dgm:spPr/>
      <dgm:t>
        <a:bodyPr/>
        <a:lstStyle/>
        <a:p>
          <a:endParaRPr lang="pt-BR"/>
        </a:p>
      </dgm:t>
    </dgm:pt>
    <dgm:pt modelId="{00B4D0A3-2126-45D8-B124-75F8A0CCA1DF}" type="sibTrans" cxnId="{D2BB74A7-1B7B-41A2-93CC-87389BF7BEA1}">
      <dgm:prSet/>
      <dgm:spPr/>
      <dgm:t>
        <a:bodyPr/>
        <a:lstStyle/>
        <a:p>
          <a:endParaRPr lang="pt-BR"/>
        </a:p>
      </dgm:t>
    </dgm:pt>
    <dgm:pt modelId="{EBBC8166-88ED-4C57-B8BD-BDDD095C9B94}">
      <dgm:prSet phldrT="[Texto]" custT="1"/>
      <dgm:spPr/>
      <dgm:t>
        <a:bodyPr/>
        <a:lstStyle/>
        <a:p>
          <a:pPr algn="ctr"/>
          <a:r>
            <a:rPr lang="pt-BR" sz="2000" dirty="0">
              <a:latin typeface="+mn-lt"/>
            </a:rPr>
            <a:t>Renata Santana</a:t>
          </a:r>
        </a:p>
        <a:p>
          <a:pPr algn="ctr"/>
          <a:r>
            <a:rPr lang="pt-BR" sz="1900" dirty="0">
              <a:latin typeface="Agency FB" panose="020B0503020202020204" pitchFamily="34" charset="0"/>
            </a:rPr>
            <a:t>Sul Fronteira e </a:t>
          </a:r>
          <a:r>
            <a:rPr lang="pt-BR" sz="1900" dirty="0" err="1">
              <a:latin typeface="Agency FB" panose="020B0503020202020204" pitchFamily="34" charset="0"/>
            </a:rPr>
            <a:t>Conesul</a:t>
          </a:r>
          <a:endParaRPr lang="pt-BR" sz="1900" dirty="0"/>
        </a:p>
      </dgm:t>
    </dgm:pt>
    <dgm:pt modelId="{0856EFCA-D441-4F16-8532-12689A62A093}" type="parTrans" cxnId="{BCCF3E37-0116-4708-8FEB-BD603E963DD2}">
      <dgm:prSet/>
      <dgm:spPr/>
      <dgm:t>
        <a:bodyPr/>
        <a:lstStyle/>
        <a:p>
          <a:endParaRPr lang="pt-BR"/>
        </a:p>
      </dgm:t>
    </dgm:pt>
    <dgm:pt modelId="{603BC232-BD72-4955-8500-EDAFD72C92DD}" type="sibTrans" cxnId="{BCCF3E37-0116-4708-8FEB-BD603E963DD2}">
      <dgm:prSet/>
      <dgm:spPr/>
      <dgm:t>
        <a:bodyPr/>
        <a:lstStyle/>
        <a:p>
          <a:endParaRPr lang="pt-BR"/>
        </a:p>
      </dgm:t>
    </dgm:pt>
    <dgm:pt modelId="{1AF07640-9061-411E-893B-3F9C025C46D6}">
      <dgm:prSet phldrT="[Texto]"/>
      <dgm:spPr/>
      <dgm:t>
        <a:bodyPr/>
        <a:lstStyle/>
        <a:p>
          <a:pPr algn="ctr"/>
          <a:r>
            <a:rPr lang="pt-BR" dirty="0"/>
            <a:t>Suellen Santos            </a:t>
          </a:r>
          <a:r>
            <a:rPr lang="pt-BR" dirty="0">
              <a:latin typeface="Agency FB" panose="020B0503020202020204" pitchFamily="34" charset="0"/>
            </a:rPr>
            <a:t>Grande Dourados e Leste</a:t>
          </a:r>
          <a:endParaRPr lang="pt-BR" dirty="0"/>
        </a:p>
      </dgm:t>
    </dgm:pt>
    <dgm:pt modelId="{0B35213A-787C-4D0E-A4C0-4C4465015088}" type="parTrans" cxnId="{FD1759CE-165E-49EE-BC3F-18225DFEDC2C}">
      <dgm:prSet/>
      <dgm:spPr/>
      <dgm:t>
        <a:bodyPr/>
        <a:lstStyle/>
        <a:p>
          <a:endParaRPr lang="pt-BR"/>
        </a:p>
      </dgm:t>
    </dgm:pt>
    <dgm:pt modelId="{EA288B47-7FEF-4585-A8D0-AED0389F37C3}" type="sibTrans" cxnId="{FD1759CE-165E-49EE-BC3F-18225DFEDC2C}">
      <dgm:prSet/>
      <dgm:spPr/>
      <dgm:t>
        <a:bodyPr/>
        <a:lstStyle/>
        <a:p>
          <a:endParaRPr lang="pt-BR"/>
        </a:p>
      </dgm:t>
    </dgm:pt>
    <dgm:pt modelId="{A44435BB-8C83-4738-8FA0-A911693FD998}">
      <dgm:prSet phldrT="[Texto]"/>
      <dgm:spPr/>
      <dgm:t>
        <a:bodyPr/>
        <a:lstStyle/>
        <a:p>
          <a:pPr algn="ctr"/>
          <a:r>
            <a:rPr lang="pt-BR" dirty="0" err="1"/>
            <a:t>Édea</a:t>
          </a:r>
          <a:r>
            <a:rPr lang="pt-BR" dirty="0"/>
            <a:t> Carmona                </a:t>
          </a:r>
          <a:r>
            <a:rPr lang="pt-BR" dirty="0">
              <a:latin typeface="Agency FB" panose="020B0503020202020204" pitchFamily="34" charset="0"/>
            </a:rPr>
            <a:t>Região Campo Grande</a:t>
          </a:r>
          <a:endParaRPr lang="pt-BR" dirty="0"/>
        </a:p>
      </dgm:t>
    </dgm:pt>
    <dgm:pt modelId="{0939AABC-C15A-4F21-9816-1E8400F9560B}" type="parTrans" cxnId="{EA374B0A-C171-4265-9A0C-3D9A3B1572E7}">
      <dgm:prSet/>
      <dgm:spPr/>
      <dgm:t>
        <a:bodyPr/>
        <a:lstStyle/>
        <a:p>
          <a:endParaRPr lang="pt-BR"/>
        </a:p>
      </dgm:t>
    </dgm:pt>
    <dgm:pt modelId="{939DF6EE-5F96-43E9-8E67-0BD496A734A6}" type="sibTrans" cxnId="{EA374B0A-C171-4265-9A0C-3D9A3B1572E7}">
      <dgm:prSet/>
      <dgm:spPr/>
      <dgm:t>
        <a:bodyPr/>
        <a:lstStyle/>
        <a:p>
          <a:endParaRPr lang="pt-BR"/>
        </a:p>
      </dgm:t>
    </dgm:pt>
    <dgm:pt modelId="{1E821F43-6611-4526-8CC9-59E20485037B}" type="pres">
      <dgm:prSet presAssocID="{6B6EB624-CE46-475D-BA9B-B21012F594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F594E-DE95-4F85-9337-E98C4F5791CE}" type="pres">
      <dgm:prSet presAssocID="{BC0020D6-309C-4A50-95C8-2A549855A05E}" presName="hierRoot1" presStyleCnt="0"/>
      <dgm:spPr/>
    </dgm:pt>
    <dgm:pt modelId="{D48401BE-4F87-4921-8079-495C0ECB1747}" type="pres">
      <dgm:prSet presAssocID="{BC0020D6-309C-4A50-95C8-2A549855A05E}" presName="composite" presStyleCnt="0"/>
      <dgm:spPr/>
    </dgm:pt>
    <dgm:pt modelId="{7AF81A81-C34D-4F88-A4AB-20250E0BD501}" type="pres">
      <dgm:prSet presAssocID="{BC0020D6-309C-4A50-95C8-2A549855A05E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B3254D4-C52F-4654-8F29-6B74ADB1D60A}" type="pres">
      <dgm:prSet presAssocID="{BC0020D6-309C-4A50-95C8-2A549855A05E}" presName="text" presStyleLbl="revTx" presStyleIdx="0" presStyleCnt="6">
        <dgm:presLayoutVars>
          <dgm:chPref val="3"/>
        </dgm:presLayoutVars>
      </dgm:prSet>
      <dgm:spPr/>
    </dgm:pt>
    <dgm:pt modelId="{144D35CB-78EA-47B3-8D8C-F73B11F081F7}" type="pres">
      <dgm:prSet presAssocID="{BC0020D6-309C-4A50-95C8-2A549855A05E}" presName="hierChild2" presStyleCnt="0"/>
      <dgm:spPr/>
    </dgm:pt>
    <dgm:pt modelId="{5ACE2543-E2E1-4DB1-8CF0-808C1B5E6ECE}" type="pres">
      <dgm:prSet presAssocID="{3C378662-C486-4DF1-B6EA-898647BCDC44}" presName="Name10" presStyleLbl="parChTrans1D2" presStyleIdx="0" presStyleCnt="2"/>
      <dgm:spPr/>
    </dgm:pt>
    <dgm:pt modelId="{62254A2B-DBDB-494B-BE7B-9D894DFD9B6F}" type="pres">
      <dgm:prSet presAssocID="{6BE555F0-9CBA-450F-8A4C-4139441DBF02}" presName="hierRoot2" presStyleCnt="0"/>
      <dgm:spPr/>
    </dgm:pt>
    <dgm:pt modelId="{172F393D-B3FC-4FB8-A499-739A9A47551F}" type="pres">
      <dgm:prSet presAssocID="{6BE555F0-9CBA-450F-8A4C-4139441DBF02}" presName="composite2" presStyleCnt="0"/>
      <dgm:spPr/>
    </dgm:pt>
    <dgm:pt modelId="{8F8033CC-9316-4FC9-A323-5DE0489C66A4}" type="pres">
      <dgm:prSet presAssocID="{6BE555F0-9CBA-450F-8A4C-4139441DBF02}" presName="image2" presStyleLbl="node2" presStyleIdx="0" presStyleCnt="2" custLinFactX="-53212" custLinFactNeighborX="-100000" custLinFactNeighborY="-1289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97019BB-BDF7-42AA-9ABC-C68CA01334E7}" type="pres">
      <dgm:prSet presAssocID="{6BE555F0-9CBA-450F-8A4C-4139441DBF02}" presName="text2" presStyleLbl="revTx" presStyleIdx="1" presStyleCnt="6">
        <dgm:presLayoutVars>
          <dgm:chPref val="3"/>
        </dgm:presLayoutVars>
      </dgm:prSet>
      <dgm:spPr/>
    </dgm:pt>
    <dgm:pt modelId="{1BC1FECA-F809-4DCF-A1AB-4B36C9AEC118}" type="pres">
      <dgm:prSet presAssocID="{6BE555F0-9CBA-450F-8A4C-4139441DBF02}" presName="hierChild3" presStyleCnt="0"/>
      <dgm:spPr/>
    </dgm:pt>
    <dgm:pt modelId="{918281F1-C122-47A4-8C8F-9D763DDD26C3}" type="pres">
      <dgm:prSet presAssocID="{24717B7A-C850-4383-9FC9-42023AE5EAE2}" presName="Name17" presStyleLbl="parChTrans1D3" presStyleIdx="0" presStyleCnt="3"/>
      <dgm:spPr/>
    </dgm:pt>
    <dgm:pt modelId="{679EABFB-42D5-4DD4-8ECD-186308C71087}" type="pres">
      <dgm:prSet presAssocID="{12CAF226-51D7-4C49-8138-10DBAB319CED}" presName="hierRoot3" presStyleCnt="0"/>
      <dgm:spPr/>
    </dgm:pt>
    <dgm:pt modelId="{C153441B-2515-4355-A46E-56DC52561B13}" type="pres">
      <dgm:prSet presAssocID="{12CAF226-51D7-4C49-8138-10DBAB319CED}" presName="composite3" presStyleCnt="0"/>
      <dgm:spPr/>
    </dgm:pt>
    <dgm:pt modelId="{FAEE0FA3-521F-4896-8BE7-2CE2551BF646}" type="pres">
      <dgm:prSet presAssocID="{12CAF226-51D7-4C49-8138-10DBAB319CED}" presName="image3" presStyleLbl="node3" presStyleIdx="0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9E75525-2AAD-4B06-896F-FA96C57B134E}" type="pres">
      <dgm:prSet presAssocID="{12CAF226-51D7-4C49-8138-10DBAB319CED}" presName="text3" presStyleLbl="revTx" presStyleIdx="2" presStyleCnt="6" custScaleX="93891" custScaleY="58198">
        <dgm:presLayoutVars>
          <dgm:chPref val="3"/>
        </dgm:presLayoutVars>
      </dgm:prSet>
      <dgm:spPr/>
    </dgm:pt>
    <dgm:pt modelId="{24E216A8-BA96-404E-83E1-5B114DB92888}" type="pres">
      <dgm:prSet presAssocID="{12CAF226-51D7-4C49-8138-10DBAB319CED}" presName="hierChild4" presStyleCnt="0"/>
      <dgm:spPr/>
    </dgm:pt>
    <dgm:pt modelId="{9FB5205B-53B8-46D6-A0E3-01BF38BE9B0D}" type="pres">
      <dgm:prSet presAssocID="{0856EFCA-D441-4F16-8532-12689A62A093}" presName="Name17" presStyleLbl="parChTrans1D3" presStyleIdx="1" presStyleCnt="3"/>
      <dgm:spPr/>
    </dgm:pt>
    <dgm:pt modelId="{BAB249AE-1F12-4F0D-80AF-74E27ED9126B}" type="pres">
      <dgm:prSet presAssocID="{EBBC8166-88ED-4C57-B8BD-BDDD095C9B94}" presName="hierRoot3" presStyleCnt="0"/>
      <dgm:spPr/>
    </dgm:pt>
    <dgm:pt modelId="{787F9368-AD85-4792-958E-232DF824F2D4}" type="pres">
      <dgm:prSet presAssocID="{EBBC8166-88ED-4C57-B8BD-BDDD095C9B94}" presName="composite3" presStyleCnt="0"/>
      <dgm:spPr/>
    </dgm:pt>
    <dgm:pt modelId="{0A7981DA-59D7-4F7B-9026-E3FFF587851F}" type="pres">
      <dgm:prSet presAssocID="{EBBC8166-88ED-4C57-B8BD-BDDD095C9B94}" presName="image3" presStyleLbl="node3" presStyleIdx="1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CCECEF9-9ACE-4FFC-8389-826944C8B8ED}" type="pres">
      <dgm:prSet presAssocID="{EBBC8166-88ED-4C57-B8BD-BDDD095C9B94}" presName="text3" presStyleLbl="revTx" presStyleIdx="3" presStyleCnt="6">
        <dgm:presLayoutVars>
          <dgm:chPref val="3"/>
        </dgm:presLayoutVars>
      </dgm:prSet>
      <dgm:spPr/>
    </dgm:pt>
    <dgm:pt modelId="{349F9D55-226B-43EF-B15D-BA3546080406}" type="pres">
      <dgm:prSet presAssocID="{EBBC8166-88ED-4C57-B8BD-BDDD095C9B94}" presName="hierChild4" presStyleCnt="0"/>
      <dgm:spPr/>
    </dgm:pt>
    <dgm:pt modelId="{4CC5C212-5D90-49D7-90F3-72DFFBDB8E97}" type="pres">
      <dgm:prSet presAssocID="{0B35213A-787C-4D0E-A4C0-4C4465015088}" presName="Name10" presStyleLbl="parChTrans1D2" presStyleIdx="1" presStyleCnt="2"/>
      <dgm:spPr/>
    </dgm:pt>
    <dgm:pt modelId="{A718480D-D7C4-4987-91A8-8A6537973234}" type="pres">
      <dgm:prSet presAssocID="{1AF07640-9061-411E-893B-3F9C025C46D6}" presName="hierRoot2" presStyleCnt="0"/>
      <dgm:spPr/>
    </dgm:pt>
    <dgm:pt modelId="{1D44333F-7CE2-4680-8A84-C5261E5A4AEA}" type="pres">
      <dgm:prSet presAssocID="{1AF07640-9061-411E-893B-3F9C025C46D6}" presName="composite2" presStyleCnt="0"/>
      <dgm:spPr/>
    </dgm:pt>
    <dgm:pt modelId="{8C5C3584-F4E9-42D0-B9F9-2352D9FCA53D}" type="pres">
      <dgm:prSet presAssocID="{1AF07640-9061-411E-893B-3F9C025C46D6}" presName="image2" presStyleLbl="node2" presStyleIdx="1" presStyleCnt="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ED0F1C5-6C35-4902-9BE3-ADB8951DA61E}" type="pres">
      <dgm:prSet presAssocID="{1AF07640-9061-411E-893B-3F9C025C46D6}" presName="text2" presStyleLbl="revTx" presStyleIdx="4" presStyleCnt="6">
        <dgm:presLayoutVars>
          <dgm:chPref val="3"/>
        </dgm:presLayoutVars>
      </dgm:prSet>
      <dgm:spPr/>
    </dgm:pt>
    <dgm:pt modelId="{644B2514-073B-4A8A-8C95-AC4F46029C7F}" type="pres">
      <dgm:prSet presAssocID="{1AF07640-9061-411E-893B-3F9C025C46D6}" presName="hierChild3" presStyleCnt="0"/>
      <dgm:spPr/>
    </dgm:pt>
    <dgm:pt modelId="{4E57A039-8D9C-4DC3-BC80-712D0A5B3505}" type="pres">
      <dgm:prSet presAssocID="{0939AABC-C15A-4F21-9816-1E8400F9560B}" presName="Name17" presStyleLbl="parChTrans1D3" presStyleIdx="2" presStyleCnt="3"/>
      <dgm:spPr/>
    </dgm:pt>
    <dgm:pt modelId="{54EC9F62-A2C2-48F7-B021-B45F1FD9130A}" type="pres">
      <dgm:prSet presAssocID="{A44435BB-8C83-4738-8FA0-A911693FD998}" presName="hierRoot3" presStyleCnt="0"/>
      <dgm:spPr/>
    </dgm:pt>
    <dgm:pt modelId="{D48310EE-6A90-4EF1-AA17-9B01D2A9DC08}" type="pres">
      <dgm:prSet presAssocID="{A44435BB-8C83-4738-8FA0-A911693FD998}" presName="composite3" presStyleCnt="0"/>
      <dgm:spPr/>
    </dgm:pt>
    <dgm:pt modelId="{553FA0D1-FF63-4F5C-9D74-CE92BADBE880}" type="pres">
      <dgm:prSet presAssocID="{A44435BB-8C83-4738-8FA0-A911693FD998}" presName="image3" presStyleLbl="node3" presStyleIdx="2" presStyleCnt="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14062A-461E-4205-A507-E0AD6E86B7BE}" type="pres">
      <dgm:prSet presAssocID="{A44435BB-8C83-4738-8FA0-A911693FD998}" presName="text3" presStyleLbl="revTx" presStyleIdx="5" presStyleCnt="6">
        <dgm:presLayoutVars>
          <dgm:chPref val="3"/>
        </dgm:presLayoutVars>
      </dgm:prSet>
      <dgm:spPr/>
    </dgm:pt>
    <dgm:pt modelId="{5014B5D7-1620-41A1-9C68-A37A1BF89DA0}" type="pres">
      <dgm:prSet presAssocID="{A44435BB-8C83-4738-8FA0-A911693FD998}" presName="hierChild4" presStyleCnt="0"/>
      <dgm:spPr/>
    </dgm:pt>
  </dgm:ptLst>
  <dgm:cxnLst>
    <dgm:cxn modelId="{EA374B0A-C171-4265-9A0C-3D9A3B1572E7}" srcId="{1AF07640-9061-411E-893B-3F9C025C46D6}" destId="{A44435BB-8C83-4738-8FA0-A911693FD998}" srcOrd="0" destOrd="0" parTransId="{0939AABC-C15A-4F21-9816-1E8400F9560B}" sibTransId="{939DF6EE-5F96-43E9-8E67-0BD496A734A6}"/>
    <dgm:cxn modelId="{454F3412-2C20-456A-AFB3-A0626CE7DB07}" type="presOf" srcId="{3C378662-C486-4DF1-B6EA-898647BCDC44}" destId="{5ACE2543-E2E1-4DB1-8CF0-808C1B5E6ECE}" srcOrd="0" destOrd="0" presId="urn:microsoft.com/office/officeart/2009/layout/CirclePictureHierarchy"/>
    <dgm:cxn modelId="{163DE512-B6DC-4D41-A8C7-E7308C23BDC0}" srcId="{BC0020D6-309C-4A50-95C8-2A549855A05E}" destId="{6BE555F0-9CBA-450F-8A4C-4139441DBF02}" srcOrd="0" destOrd="0" parTransId="{3C378662-C486-4DF1-B6EA-898647BCDC44}" sibTransId="{49CF079D-9043-4DE8-BA24-ED4E3D7F967C}"/>
    <dgm:cxn modelId="{BFC8891E-5CC3-4E27-9744-AA4A8A91B805}" type="presOf" srcId="{0B35213A-787C-4D0E-A4C0-4C4465015088}" destId="{4CC5C212-5D90-49D7-90F3-72DFFBDB8E97}" srcOrd="0" destOrd="0" presId="urn:microsoft.com/office/officeart/2009/layout/CirclePictureHierarchy"/>
    <dgm:cxn modelId="{E78BC220-7DD7-499B-BC0F-A1D5D25E4AC7}" type="presOf" srcId="{1AF07640-9061-411E-893B-3F9C025C46D6}" destId="{5ED0F1C5-6C35-4902-9BE3-ADB8951DA61E}" srcOrd="0" destOrd="0" presId="urn:microsoft.com/office/officeart/2009/layout/CirclePictureHierarchy"/>
    <dgm:cxn modelId="{E635A621-E86D-40D4-AF83-13804781A743}" type="presOf" srcId="{BC0020D6-309C-4A50-95C8-2A549855A05E}" destId="{CB3254D4-C52F-4654-8F29-6B74ADB1D60A}" srcOrd="0" destOrd="0" presId="urn:microsoft.com/office/officeart/2009/layout/CirclePictureHierarchy"/>
    <dgm:cxn modelId="{84DE4F34-D325-4BA9-92FF-8E956CB5CC7F}" type="presOf" srcId="{0939AABC-C15A-4F21-9816-1E8400F9560B}" destId="{4E57A039-8D9C-4DC3-BC80-712D0A5B3505}" srcOrd="0" destOrd="0" presId="urn:microsoft.com/office/officeart/2009/layout/CirclePictureHierarchy"/>
    <dgm:cxn modelId="{BCCF3E37-0116-4708-8FEB-BD603E963DD2}" srcId="{6BE555F0-9CBA-450F-8A4C-4139441DBF02}" destId="{EBBC8166-88ED-4C57-B8BD-BDDD095C9B94}" srcOrd="1" destOrd="0" parTransId="{0856EFCA-D441-4F16-8532-12689A62A093}" sibTransId="{603BC232-BD72-4955-8500-EDAFD72C92DD}"/>
    <dgm:cxn modelId="{3A3D523F-BE3E-4AEF-9D92-CA070EF678EC}" type="presOf" srcId="{0856EFCA-D441-4F16-8532-12689A62A093}" destId="{9FB5205B-53B8-46D6-A0E3-01BF38BE9B0D}" srcOrd="0" destOrd="0" presId="urn:microsoft.com/office/officeart/2009/layout/CirclePictureHierarchy"/>
    <dgm:cxn modelId="{1A966A5D-46FA-4729-89DA-7C5D24564953}" srcId="{6B6EB624-CE46-475D-BA9B-B21012F59425}" destId="{BC0020D6-309C-4A50-95C8-2A549855A05E}" srcOrd="0" destOrd="0" parTransId="{581B30C8-BB4C-4F49-A9DA-6892B19A858D}" sibTransId="{D13B29F0-3FAB-475F-9570-1ED620BF3AC8}"/>
    <dgm:cxn modelId="{C0867843-5D6E-47DC-BA33-E877CFC461CA}" type="presOf" srcId="{A44435BB-8C83-4738-8FA0-A911693FD998}" destId="{C514062A-461E-4205-A507-E0AD6E86B7BE}" srcOrd="0" destOrd="0" presId="urn:microsoft.com/office/officeart/2009/layout/CirclePictureHierarchy"/>
    <dgm:cxn modelId="{A891DD48-62AB-45A3-AFBE-BECD3E359143}" type="presOf" srcId="{6B6EB624-CE46-475D-BA9B-B21012F59425}" destId="{1E821F43-6611-4526-8CC9-59E20485037B}" srcOrd="0" destOrd="0" presId="urn:microsoft.com/office/officeart/2009/layout/CirclePictureHierarchy"/>
    <dgm:cxn modelId="{49586E4E-D937-4B8F-9F79-CFA6054C69BC}" type="presOf" srcId="{EBBC8166-88ED-4C57-B8BD-BDDD095C9B94}" destId="{CCCECEF9-9ACE-4FFC-8389-826944C8B8ED}" srcOrd="0" destOrd="0" presId="urn:microsoft.com/office/officeart/2009/layout/CirclePictureHierarchy"/>
    <dgm:cxn modelId="{BF6E95A1-CD69-4DBD-AF52-3B59A02DAA82}" type="presOf" srcId="{12CAF226-51D7-4C49-8138-10DBAB319CED}" destId="{69E75525-2AAD-4B06-896F-FA96C57B134E}" srcOrd="0" destOrd="0" presId="urn:microsoft.com/office/officeart/2009/layout/CirclePictureHierarchy"/>
    <dgm:cxn modelId="{D2BB74A7-1B7B-41A2-93CC-87389BF7BEA1}" srcId="{6BE555F0-9CBA-450F-8A4C-4139441DBF02}" destId="{12CAF226-51D7-4C49-8138-10DBAB319CED}" srcOrd="0" destOrd="0" parTransId="{24717B7A-C850-4383-9FC9-42023AE5EAE2}" sibTransId="{00B4D0A3-2126-45D8-B124-75F8A0CCA1DF}"/>
    <dgm:cxn modelId="{7DD2D7AA-DD06-4BD7-83BE-8A5015FF93DD}" type="presOf" srcId="{24717B7A-C850-4383-9FC9-42023AE5EAE2}" destId="{918281F1-C122-47A4-8C8F-9D763DDD26C3}" srcOrd="0" destOrd="0" presId="urn:microsoft.com/office/officeart/2009/layout/CirclePictureHierarchy"/>
    <dgm:cxn modelId="{A06C6AC7-0A9B-4572-BD74-2B230D7A93D7}" type="presOf" srcId="{6BE555F0-9CBA-450F-8A4C-4139441DBF02}" destId="{197019BB-BDF7-42AA-9ABC-C68CA01334E7}" srcOrd="0" destOrd="0" presId="urn:microsoft.com/office/officeart/2009/layout/CirclePictureHierarchy"/>
    <dgm:cxn modelId="{FD1759CE-165E-49EE-BC3F-18225DFEDC2C}" srcId="{BC0020D6-309C-4A50-95C8-2A549855A05E}" destId="{1AF07640-9061-411E-893B-3F9C025C46D6}" srcOrd="1" destOrd="0" parTransId="{0B35213A-787C-4D0E-A4C0-4C4465015088}" sibTransId="{EA288B47-7FEF-4585-A8D0-AED0389F37C3}"/>
    <dgm:cxn modelId="{5D8E0F8E-6D4A-40BA-9FA6-095467454861}" type="presParOf" srcId="{1E821F43-6611-4526-8CC9-59E20485037B}" destId="{F75F594E-DE95-4F85-9337-E98C4F5791CE}" srcOrd="0" destOrd="0" presId="urn:microsoft.com/office/officeart/2009/layout/CirclePictureHierarchy"/>
    <dgm:cxn modelId="{965676AF-2147-412A-9448-AF018A195780}" type="presParOf" srcId="{F75F594E-DE95-4F85-9337-E98C4F5791CE}" destId="{D48401BE-4F87-4921-8079-495C0ECB1747}" srcOrd="0" destOrd="0" presId="urn:microsoft.com/office/officeart/2009/layout/CirclePictureHierarchy"/>
    <dgm:cxn modelId="{32130FDB-3B06-4B7C-8EF8-4A98ABC1C8B9}" type="presParOf" srcId="{D48401BE-4F87-4921-8079-495C0ECB1747}" destId="{7AF81A81-C34D-4F88-A4AB-20250E0BD501}" srcOrd="0" destOrd="0" presId="urn:microsoft.com/office/officeart/2009/layout/CirclePictureHierarchy"/>
    <dgm:cxn modelId="{9CEDEF7E-F98D-4EF6-89AE-96E7325CB3A9}" type="presParOf" srcId="{D48401BE-4F87-4921-8079-495C0ECB1747}" destId="{CB3254D4-C52F-4654-8F29-6B74ADB1D60A}" srcOrd="1" destOrd="0" presId="urn:microsoft.com/office/officeart/2009/layout/CirclePictureHierarchy"/>
    <dgm:cxn modelId="{E6BBC040-8848-47EA-80E4-B3F36C6A3D79}" type="presParOf" srcId="{F75F594E-DE95-4F85-9337-E98C4F5791CE}" destId="{144D35CB-78EA-47B3-8D8C-F73B11F081F7}" srcOrd="1" destOrd="0" presId="urn:microsoft.com/office/officeart/2009/layout/CirclePictureHierarchy"/>
    <dgm:cxn modelId="{EA4816F9-A902-4B11-9758-1412EADDDAD8}" type="presParOf" srcId="{144D35CB-78EA-47B3-8D8C-F73B11F081F7}" destId="{5ACE2543-E2E1-4DB1-8CF0-808C1B5E6ECE}" srcOrd="0" destOrd="0" presId="urn:microsoft.com/office/officeart/2009/layout/CirclePictureHierarchy"/>
    <dgm:cxn modelId="{284824C9-F0F8-4758-94D3-D4B866E1311E}" type="presParOf" srcId="{144D35CB-78EA-47B3-8D8C-F73B11F081F7}" destId="{62254A2B-DBDB-494B-BE7B-9D894DFD9B6F}" srcOrd="1" destOrd="0" presId="urn:microsoft.com/office/officeart/2009/layout/CirclePictureHierarchy"/>
    <dgm:cxn modelId="{8EFDF1F0-D4CC-4CF5-BB39-19F2B3E9B2B9}" type="presParOf" srcId="{62254A2B-DBDB-494B-BE7B-9D894DFD9B6F}" destId="{172F393D-B3FC-4FB8-A499-739A9A47551F}" srcOrd="0" destOrd="0" presId="urn:microsoft.com/office/officeart/2009/layout/CirclePictureHierarchy"/>
    <dgm:cxn modelId="{2D01599D-7074-4FEC-AE95-13B0468C0E55}" type="presParOf" srcId="{172F393D-B3FC-4FB8-A499-739A9A47551F}" destId="{8F8033CC-9316-4FC9-A323-5DE0489C66A4}" srcOrd="0" destOrd="0" presId="urn:microsoft.com/office/officeart/2009/layout/CirclePictureHierarchy"/>
    <dgm:cxn modelId="{95B916AD-96F6-4FAE-BEEC-EC9FA98AE02A}" type="presParOf" srcId="{172F393D-B3FC-4FB8-A499-739A9A47551F}" destId="{197019BB-BDF7-42AA-9ABC-C68CA01334E7}" srcOrd="1" destOrd="0" presId="urn:microsoft.com/office/officeart/2009/layout/CirclePictureHierarchy"/>
    <dgm:cxn modelId="{4C18ED19-AF95-41D0-AAC2-DE114CCD89B9}" type="presParOf" srcId="{62254A2B-DBDB-494B-BE7B-9D894DFD9B6F}" destId="{1BC1FECA-F809-4DCF-A1AB-4B36C9AEC118}" srcOrd="1" destOrd="0" presId="urn:microsoft.com/office/officeart/2009/layout/CirclePictureHierarchy"/>
    <dgm:cxn modelId="{761F3E95-F568-4B4A-BB47-DDCE2F833186}" type="presParOf" srcId="{1BC1FECA-F809-4DCF-A1AB-4B36C9AEC118}" destId="{918281F1-C122-47A4-8C8F-9D763DDD26C3}" srcOrd="0" destOrd="0" presId="urn:microsoft.com/office/officeart/2009/layout/CirclePictureHierarchy"/>
    <dgm:cxn modelId="{FBA2D697-74B3-476C-80BC-DDE7493165E4}" type="presParOf" srcId="{1BC1FECA-F809-4DCF-A1AB-4B36C9AEC118}" destId="{679EABFB-42D5-4DD4-8ECD-186308C71087}" srcOrd="1" destOrd="0" presId="urn:microsoft.com/office/officeart/2009/layout/CirclePictureHierarchy"/>
    <dgm:cxn modelId="{86A96945-3B25-41F6-BF6A-2FC400850D46}" type="presParOf" srcId="{679EABFB-42D5-4DD4-8ECD-186308C71087}" destId="{C153441B-2515-4355-A46E-56DC52561B13}" srcOrd="0" destOrd="0" presId="urn:microsoft.com/office/officeart/2009/layout/CirclePictureHierarchy"/>
    <dgm:cxn modelId="{D181ECA2-F298-48E7-82AE-786F99D45BBB}" type="presParOf" srcId="{C153441B-2515-4355-A46E-56DC52561B13}" destId="{FAEE0FA3-521F-4896-8BE7-2CE2551BF646}" srcOrd="0" destOrd="0" presId="urn:microsoft.com/office/officeart/2009/layout/CirclePictureHierarchy"/>
    <dgm:cxn modelId="{7FDDE30F-B034-4E83-8831-5937B1A8FBE0}" type="presParOf" srcId="{C153441B-2515-4355-A46E-56DC52561B13}" destId="{69E75525-2AAD-4B06-896F-FA96C57B134E}" srcOrd="1" destOrd="0" presId="urn:microsoft.com/office/officeart/2009/layout/CirclePictureHierarchy"/>
    <dgm:cxn modelId="{8FCC3A09-46BE-4428-8335-8CD8330415D2}" type="presParOf" srcId="{679EABFB-42D5-4DD4-8ECD-186308C71087}" destId="{24E216A8-BA96-404E-83E1-5B114DB92888}" srcOrd="1" destOrd="0" presId="urn:microsoft.com/office/officeart/2009/layout/CirclePictureHierarchy"/>
    <dgm:cxn modelId="{27DE1C9E-E0E4-4D0A-B309-E711A02D5238}" type="presParOf" srcId="{1BC1FECA-F809-4DCF-A1AB-4B36C9AEC118}" destId="{9FB5205B-53B8-46D6-A0E3-01BF38BE9B0D}" srcOrd="2" destOrd="0" presId="urn:microsoft.com/office/officeart/2009/layout/CirclePictureHierarchy"/>
    <dgm:cxn modelId="{BB4CFF63-BCF8-4014-AFDF-F6B92265F4D7}" type="presParOf" srcId="{1BC1FECA-F809-4DCF-A1AB-4B36C9AEC118}" destId="{BAB249AE-1F12-4F0D-80AF-74E27ED9126B}" srcOrd="3" destOrd="0" presId="urn:microsoft.com/office/officeart/2009/layout/CirclePictureHierarchy"/>
    <dgm:cxn modelId="{A269C331-653A-4B66-8362-636C8FC0CDA7}" type="presParOf" srcId="{BAB249AE-1F12-4F0D-80AF-74E27ED9126B}" destId="{787F9368-AD85-4792-958E-232DF824F2D4}" srcOrd="0" destOrd="0" presId="urn:microsoft.com/office/officeart/2009/layout/CirclePictureHierarchy"/>
    <dgm:cxn modelId="{60FF21E1-758E-40A4-9C49-CC8DD764849D}" type="presParOf" srcId="{787F9368-AD85-4792-958E-232DF824F2D4}" destId="{0A7981DA-59D7-4F7B-9026-E3FFF587851F}" srcOrd="0" destOrd="0" presId="urn:microsoft.com/office/officeart/2009/layout/CirclePictureHierarchy"/>
    <dgm:cxn modelId="{D337BAE2-63E4-4815-A716-2FD7FD04D4AF}" type="presParOf" srcId="{787F9368-AD85-4792-958E-232DF824F2D4}" destId="{CCCECEF9-9ACE-4FFC-8389-826944C8B8ED}" srcOrd="1" destOrd="0" presId="urn:microsoft.com/office/officeart/2009/layout/CirclePictureHierarchy"/>
    <dgm:cxn modelId="{98EBF42A-10BA-4A9F-9816-092115917AC8}" type="presParOf" srcId="{BAB249AE-1F12-4F0D-80AF-74E27ED9126B}" destId="{349F9D55-226B-43EF-B15D-BA3546080406}" srcOrd="1" destOrd="0" presId="urn:microsoft.com/office/officeart/2009/layout/CirclePictureHierarchy"/>
    <dgm:cxn modelId="{3DDBD1BA-3F6A-4DD9-BDC6-B963813EE627}" type="presParOf" srcId="{144D35CB-78EA-47B3-8D8C-F73B11F081F7}" destId="{4CC5C212-5D90-49D7-90F3-72DFFBDB8E97}" srcOrd="2" destOrd="0" presId="urn:microsoft.com/office/officeart/2009/layout/CirclePictureHierarchy"/>
    <dgm:cxn modelId="{DB8574F0-9C16-414E-A143-20A19431055B}" type="presParOf" srcId="{144D35CB-78EA-47B3-8D8C-F73B11F081F7}" destId="{A718480D-D7C4-4987-91A8-8A6537973234}" srcOrd="3" destOrd="0" presId="urn:microsoft.com/office/officeart/2009/layout/CirclePictureHierarchy"/>
    <dgm:cxn modelId="{EDDFB359-D5BA-4596-9A43-AF5FEE379865}" type="presParOf" srcId="{A718480D-D7C4-4987-91A8-8A6537973234}" destId="{1D44333F-7CE2-4680-8A84-C5261E5A4AEA}" srcOrd="0" destOrd="0" presId="urn:microsoft.com/office/officeart/2009/layout/CirclePictureHierarchy"/>
    <dgm:cxn modelId="{1982C285-D638-444B-907C-CBC595AE7370}" type="presParOf" srcId="{1D44333F-7CE2-4680-8A84-C5261E5A4AEA}" destId="{8C5C3584-F4E9-42D0-B9F9-2352D9FCA53D}" srcOrd="0" destOrd="0" presId="urn:microsoft.com/office/officeart/2009/layout/CirclePictureHierarchy"/>
    <dgm:cxn modelId="{1D096F00-0007-4B4D-894B-25D111030EFA}" type="presParOf" srcId="{1D44333F-7CE2-4680-8A84-C5261E5A4AEA}" destId="{5ED0F1C5-6C35-4902-9BE3-ADB8951DA61E}" srcOrd="1" destOrd="0" presId="urn:microsoft.com/office/officeart/2009/layout/CirclePictureHierarchy"/>
    <dgm:cxn modelId="{D8F1548F-D9ED-40CD-8602-10153E9750DD}" type="presParOf" srcId="{A718480D-D7C4-4987-91A8-8A6537973234}" destId="{644B2514-073B-4A8A-8C95-AC4F46029C7F}" srcOrd="1" destOrd="0" presId="urn:microsoft.com/office/officeart/2009/layout/CirclePictureHierarchy"/>
    <dgm:cxn modelId="{66D4B268-987F-47CA-B6E2-D1DA5FBE88C5}" type="presParOf" srcId="{644B2514-073B-4A8A-8C95-AC4F46029C7F}" destId="{4E57A039-8D9C-4DC3-BC80-712D0A5B3505}" srcOrd="0" destOrd="0" presId="urn:microsoft.com/office/officeart/2009/layout/CirclePictureHierarchy"/>
    <dgm:cxn modelId="{1AC8AEBC-5DF5-4B72-8624-574CB4C47BE8}" type="presParOf" srcId="{644B2514-073B-4A8A-8C95-AC4F46029C7F}" destId="{54EC9F62-A2C2-48F7-B021-B45F1FD9130A}" srcOrd="1" destOrd="0" presId="urn:microsoft.com/office/officeart/2009/layout/CirclePictureHierarchy"/>
    <dgm:cxn modelId="{B10F1CCD-C9CE-4F4C-94AF-FBE13A6F481A}" type="presParOf" srcId="{54EC9F62-A2C2-48F7-B021-B45F1FD9130A}" destId="{D48310EE-6A90-4EF1-AA17-9B01D2A9DC08}" srcOrd="0" destOrd="0" presId="urn:microsoft.com/office/officeart/2009/layout/CirclePictureHierarchy"/>
    <dgm:cxn modelId="{D7E96B92-7B2E-4431-B7CA-CC5826F5607A}" type="presParOf" srcId="{D48310EE-6A90-4EF1-AA17-9B01D2A9DC08}" destId="{553FA0D1-FF63-4F5C-9D74-CE92BADBE880}" srcOrd="0" destOrd="0" presId="urn:microsoft.com/office/officeart/2009/layout/CirclePictureHierarchy"/>
    <dgm:cxn modelId="{51399ECD-0CA1-4604-BB29-3A3241146454}" type="presParOf" srcId="{D48310EE-6A90-4EF1-AA17-9B01D2A9DC08}" destId="{C514062A-461E-4205-A507-E0AD6E86B7BE}" srcOrd="1" destOrd="0" presId="urn:microsoft.com/office/officeart/2009/layout/CirclePictureHierarchy"/>
    <dgm:cxn modelId="{A2053D31-F19F-4A6A-A80E-775ABEF5F63F}" type="presParOf" srcId="{54EC9F62-A2C2-48F7-B021-B45F1FD9130A}" destId="{5014B5D7-1620-41A1-9C68-A37A1BF89DA0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873D3F-2CB8-4C28-BCAD-9A85F54608CE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D3133E1-3D99-470C-8042-A99B5AD1F93E}">
      <dgm:prSet phldrT="[Texto]" custT="1"/>
      <dgm:spPr/>
      <dgm:t>
        <a:bodyPr/>
        <a:lstStyle/>
        <a:p>
          <a:r>
            <a:rPr lang="pt-BR" sz="2000" dirty="0" err="1"/>
            <a:t>Kamilla</a:t>
          </a:r>
          <a:r>
            <a:rPr lang="pt-BR" sz="2000" dirty="0"/>
            <a:t> Nunes - </a:t>
          </a:r>
          <a:r>
            <a:rPr lang="pt-BR" sz="2000" dirty="0">
              <a:latin typeface="Agency FB" panose="020B0503020202020204" pitchFamily="34" charset="0"/>
            </a:rPr>
            <a:t>Coordenadora</a:t>
          </a:r>
        </a:p>
      </dgm:t>
    </dgm:pt>
    <dgm:pt modelId="{F656D6E1-604F-49CA-8DD9-73240E57C2F4}" type="parTrans" cxnId="{7FDF3AB5-ED45-4337-B80F-B45DE6672714}">
      <dgm:prSet/>
      <dgm:spPr/>
      <dgm:t>
        <a:bodyPr/>
        <a:lstStyle/>
        <a:p>
          <a:endParaRPr lang="pt-BR"/>
        </a:p>
      </dgm:t>
    </dgm:pt>
    <dgm:pt modelId="{822FAF35-84C9-440A-A012-ECCC446BD7B3}" type="sibTrans" cxnId="{7FDF3AB5-ED45-4337-B80F-B45DE6672714}">
      <dgm:prSet/>
      <dgm:spPr/>
      <dgm:t>
        <a:bodyPr/>
        <a:lstStyle/>
        <a:p>
          <a:endParaRPr lang="pt-BR"/>
        </a:p>
      </dgm:t>
    </dgm:pt>
    <dgm:pt modelId="{6932DC2E-E502-47C0-BA17-23C331BF2EED}">
      <dgm:prSet phldrT="[Texto]"/>
      <dgm:spPr/>
      <dgm:t>
        <a:bodyPr/>
        <a:lstStyle/>
        <a:p>
          <a:pPr algn="ctr"/>
          <a:r>
            <a:rPr lang="pt-BR" dirty="0"/>
            <a:t>Viviane Vital </a:t>
          </a:r>
          <a:r>
            <a:rPr lang="pt-BR" dirty="0">
              <a:latin typeface="Agency FB" panose="020B0503020202020204" pitchFamily="34" charset="0"/>
            </a:rPr>
            <a:t> Norte e Leste </a:t>
          </a:r>
        </a:p>
      </dgm:t>
    </dgm:pt>
    <dgm:pt modelId="{36F6E1B6-5AA6-48CD-9179-F03E41AEA4CF}" type="parTrans" cxnId="{885D80BC-3AA0-4C27-AFE5-BDBBB576ADB4}">
      <dgm:prSet/>
      <dgm:spPr/>
      <dgm:t>
        <a:bodyPr/>
        <a:lstStyle/>
        <a:p>
          <a:endParaRPr lang="pt-BR"/>
        </a:p>
      </dgm:t>
    </dgm:pt>
    <dgm:pt modelId="{E825F278-58BC-40BB-A404-080D3B47803D}" type="sibTrans" cxnId="{885D80BC-3AA0-4C27-AFE5-BDBBB576ADB4}">
      <dgm:prSet/>
      <dgm:spPr/>
      <dgm:t>
        <a:bodyPr/>
        <a:lstStyle/>
        <a:p>
          <a:endParaRPr lang="pt-BR"/>
        </a:p>
      </dgm:t>
    </dgm:pt>
    <dgm:pt modelId="{ADEE409E-3AAF-4390-8894-07D17B36DDC7}">
      <dgm:prSet phldrT="[Texto]"/>
      <dgm:spPr/>
      <dgm:t>
        <a:bodyPr/>
        <a:lstStyle/>
        <a:p>
          <a:r>
            <a:rPr lang="pt-BR" dirty="0"/>
            <a:t>Cláudio Emílio </a:t>
          </a:r>
        </a:p>
        <a:p>
          <a:r>
            <a:rPr lang="pt-BR" dirty="0">
              <a:latin typeface="Agency FB" panose="020B0503020202020204" pitchFamily="34" charset="0"/>
            </a:rPr>
            <a:t> Bolsão </a:t>
          </a:r>
        </a:p>
      </dgm:t>
    </dgm:pt>
    <dgm:pt modelId="{847EEA7E-91BA-4E22-8479-747713CF19E3}" type="parTrans" cxnId="{89BA5C48-D376-4151-9691-23EBF94C99E7}">
      <dgm:prSet/>
      <dgm:spPr/>
      <dgm:t>
        <a:bodyPr/>
        <a:lstStyle/>
        <a:p>
          <a:endParaRPr lang="pt-BR"/>
        </a:p>
      </dgm:t>
    </dgm:pt>
    <dgm:pt modelId="{B83B5C0E-4E30-4BDA-89C1-A1C6BE95B955}" type="sibTrans" cxnId="{89BA5C48-D376-4151-9691-23EBF94C99E7}">
      <dgm:prSet/>
      <dgm:spPr/>
      <dgm:t>
        <a:bodyPr/>
        <a:lstStyle/>
        <a:p>
          <a:endParaRPr lang="pt-BR"/>
        </a:p>
      </dgm:t>
    </dgm:pt>
    <dgm:pt modelId="{CE0AB353-2919-4618-A77D-5400CFC3250B}">
      <dgm:prSet phldrT="[Texto]" custT="1"/>
      <dgm:spPr/>
      <dgm:t>
        <a:bodyPr/>
        <a:lstStyle/>
        <a:p>
          <a:pPr algn="ctr"/>
          <a:r>
            <a:rPr lang="pt-BR" sz="1800" dirty="0"/>
            <a:t>Patrícia Meira -    </a:t>
          </a:r>
          <a:r>
            <a:rPr lang="pt-BR" sz="2400" dirty="0">
              <a:latin typeface="Agency FB" panose="020B0503020202020204" pitchFamily="34" charset="0"/>
            </a:rPr>
            <a:t>Sul Fronteira e </a:t>
          </a:r>
          <a:r>
            <a:rPr lang="pt-BR" sz="2400" dirty="0" err="1">
              <a:latin typeface="Agency FB" panose="020B0503020202020204" pitchFamily="34" charset="0"/>
            </a:rPr>
            <a:t>Conesul</a:t>
          </a:r>
          <a:endParaRPr lang="pt-BR" sz="2400" dirty="0">
            <a:latin typeface="Agency FB" panose="020B0503020202020204" pitchFamily="34" charset="0"/>
          </a:endParaRPr>
        </a:p>
      </dgm:t>
    </dgm:pt>
    <dgm:pt modelId="{67790ACB-382A-4ADE-A44F-BBAF8AB06969}" type="parTrans" cxnId="{65A6C70E-2F8F-4A35-8A27-05136229EDF7}">
      <dgm:prSet/>
      <dgm:spPr/>
      <dgm:t>
        <a:bodyPr/>
        <a:lstStyle/>
        <a:p>
          <a:endParaRPr lang="pt-BR"/>
        </a:p>
      </dgm:t>
    </dgm:pt>
    <dgm:pt modelId="{8BCA7328-C707-486B-8EFC-E47006E6F7B7}" type="sibTrans" cxnId="{65A6C70E-2F8F-4A35-8A27-05136229EDF7}">
      <dgm:prSet/>
      <dgm:spPr/>
      <dgm:t>
        <a:bodyPr/>
        <a:lstStyle/>
        <a:p>
          <a:endParaRPr lang="pt-BR"/>
        </a:p>
      </dgm:t>
    </dgm:pt>
    <dgm:pt modelId="{C634831C-BB11-4894-A3A6-792A7089D149}">
      <dgm:prSet phldrT="[Texto]" custT="1"/>
      <dgm:spPr/>
      <dgm:t>
        <a:bodyPr/>
        <a:lstStyle/>
        <a:p>
          <a:pPr algn="l"/>
          <a:r>
            <a:rPr lang="pt-BR" sz="2400" dirty="0"/>
            <a:t>Rúbia Stella</a:t>
          </a:r>
        </a:p>
        <a:p>
          <a:pPr algn="ctr"/>
          <a:r>
            <a:rPr lang="pt-BR" sz="2000" dirty="0">
              <a:latin typeface="Agency FB" panose="020B0503020202020204" pitchFamily="34" charset="0"/>
            </a:rPr>
            <a:t>Grande Dourados</a:t>
          </a:r>
        </a:p>
      </dgm:t>
    </dgm:pt>
    <dgm:pt modelId="{F228AD63-F9E8-4FE0-906F-FFDC713E0E87}" type="parTrans" cxnId="{45ADAB06-396C-4055-B5E6-1FFEECE48B88}">
      <dgm:prSet/>
      <dgm:spPr/>
      <dgm:t>
        <a:bodyPr/>
        <a:lstStyle/>
        <a:p>
          <a:endParaRPr lang="pt-BR"/>
        </a:p>
      </dgm:t>
    </dgm:pt>
    <dgm:pt modelId="{C365B165-8A61-444D-8EE1-EE253ED773E5}" type="sibTrans" cxnId="{45ADAB06-396C-4055-B5E6-1FFEECE48B88}">
      <dgm:prSet/>
      <dgm:spPr/>
      <dgm:t>
        <a:bodyPr/>
        <a:lstStyle/>
        <a:p>
          <a:endParaRPr lang="pt-BR"/>
        </a:p>
      </dgm:t>
    </dgm:pt>
    <dgm:pt modelId="{4BA0F92E-1F01-46B5-BA23-47E05D6EDAC9}">
      <dgm:prSet phldrT="[Texto]" custT="1"/>
      <dgm:spPr/>
      <dgm:t>
        <a:bodyPr/>
        <a:lstStyle/>
        <a:p>
          <a:pPr algn="ctr"/>
          <a:r>
            <a:rPr lang="pt-BR" sz="2400" dirty="0">
              <a:latin typeface="+mn-lt"/>
            </a:rPr>
            <a:t>Edna </a:t>
          </a:r>
        </a:p>
        <a:p>
          <a:pPr algn="ctr"/>
          <a:r>
            <a:rPr lang="pt-BR" sz="2000" b="0" dirty="0">
              <a:latin typeface="Agency FB" panose="020B0503020202020204" pitchFamily="34" charset="0"/>
            </a:rPr>
            <a:t>Região Campo Grande   </a:t>
          </a:r>
        </a:p>
      </dgm:t>
    </dgm:pt>
    <dgm:pt modelId="{51377D39-08FD-423F-943E-D855D8759B06}" type="parTrans" cxnId="{7897F602-8689-4364-BC24-CB5292F81F7B}">
      <dgm:prSet/>
      <dgm:spPr/>
      <dgm:t>
        <a:bodyPr/>
        <a:lstStyle/>
        <a:p>
          <a:endParaRPr lang="pt-BR"/>
        </a:p>
      </dgm:t>
    </dgm:pt>
    <dgm:pt modelId="{2AC4819E-7E4A-41C3-A8F3-DB1037ED5D46}" type="sibTrans" cxnId="{7897F602-8689-4364-BC24-CB5292F81F7B}">
      <dgm:prSet/>
      <dgm:spPr/>
      <dgm:t>
        <a:bodyPr/>
        <a:lstStyle/>
        <a:p>
          <a:endParaRPr lang="pt-BR"/>
        </a:p>
      </dgm:t>
    </dgm:pt>
    <dgm:pt modelId="{8FB45929-29E0-40DB-B241-834DD8BD44A1}" type="pres">
      <dgm:prSet presAssocID="{78873D3F-2CB8-4C28-BCAD-9A85F54608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D9B133-474B-4698-AF75-48B9DFC8978A}" type="pres">
      <dgm:prSet presAssocID="{DD3133E1-3D99-470C-8042-A99B5AD1F93E}" presName="hierRoot1" presStyleCnt="0"/>
      <dgm:spPr/>
    </dgm:pt>
    <dgm:pt modelId="{F54343E2-BB91-4C10-9216-078B90182EFE}" type="pres">
      <dgm:prSet presAssocID="{DD3133E1-3D99-470C-8042-A99B5AD1F93E}" presName="composite" presStyleCnt="0"/>
      <dgm:spPr/>
    </dgm:pt>
    <dgm:pt modelId="{4E8896FE-0983-4494-B6C9-C86B76695793}" type="pres">
      <dgm:prSet presAssocID="{DD3133E1-3D99-470C-8042-A99B5AD1F93E}" presName="image" presStyleLbl="node0" presStyleIdx="0" presStyleCnt="1" custLinFactX="-63417" custLinFactNeighborX="-100000" custLinFactNeighborY="-1165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81F71FB-0C9A-4A1F-B8C5-AB3235968295}" type="pres">
      <dgm:prSet presAssocID="{DD3133E1-3D99-470C-8042-A99B5AD1F93E}" presName="text" presStyleLbl="revTx" presStyleIdx="0" presStyleCnt="6" custScaleX="183381" custLinFactNeighborX="41964" custLinFactNeighborY="-3857">
        <dgm:presLayoutVars>
          <dgm:chPref val="3"/>
        </dgm:presLayoutVars>
      </dgm:prSet>
      <dgm:spPr/>
    </dgm:pt>
    <dgm:pt modelId="{00F12046-018F-4EC7-8B3B-8B6CC49C56EC}" type="pres">
      <dgm:prSet presAssocID="{DD3133E1-3D99-470C-8042-A99B5AD1F93E}" presName="hierChild2" presStyleCnt="0"/>
      <dgm:spPr/>
    </dgm:pt>
    <dgm:pt modelId="{3224F4B4-B0F8-4B90-8C8A-EE4E41E13A7F}" type="pres">
      <dgm:prSet presAssocID="{36F6E1B6-5AA6-48CD-9179-F03E41AEA4CF}" presName="Name10" presStyleLbl="parChTrans1D2" presStyleIdx="0" presStyleCnt="2"/>
      <dgm:spPr/>
    </dgm:pt>
    <dgm:pt modelId="{311EC29B-E786-4896-B024-7DFCD988DC89}" type="pres">
      <dgm:prSet presAssocID="{6932DC2E-E502-47C0-BA17-23C331BF2EED}" presName="hierRoot2" presStyleCnt="0"/>
      <dgm:spPr/>
    </dgm:pt>
    <dgm:pt modelId="{051901A0-7ADA-411C-A6A8-6516807C4878}" type="pres">
      <dgm:prSet presAssocID="{6932DC2E-E502-47C0-BA17-23C331BF2EED}" presName="composite2" presStyleCnt="0"/>
      <dgm:spPr/>
    </dgm:pt>
    <dgm:pt modelId="{4400EF41-6EDA-4CEB-913E-2E41B43CD35F}" type="pres">
      <dgm:prSet presAssocID="{6932DC2E-E502-47C0-BA17-23C331BF2EED}" presName="image2" presStyleLbl="node2" presStyleIdx="0" presStyleCnt="2" custLinFactNeighborX="-69568" custLinFactNeighborY="176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E00D69A-E7E0-4004-91DE-C989991220D4}" type="pres">
      <dgm:prSet presAssocID="{6932DC2E-E502-47C0-BA17-23C331BF2EED}" presName="text2" presStyleLbl="revTx" presStyleIdx="1" presStyleCnt="6" custLinFactNeighborX="62307" custLinFactNeighborY="2016">
        <dgm:presLayoutVars>
          <dgm:chPref val="3"/>
        </dgm:presLayoutVars>
      </dgm:prSet>
      <dgm:spPr/>
    </dgm:pt>
    <dgm:pt modelId="{C6784843-24B8-4689-B13D-321A15B40866}" type="pres">
      <dgm:prSet presAssocID="{6932DC2E-E502-47C0-BA17-23C331BF2EED}" presName="hierChild3" presStyleCnt="0"/>
      <dgm:spPr/>
    </dgm:pt>
    <dgm:pt modelId="{C042984A-5482-4B3C-8BB9-F384C65621C7}" type="pres">
      <dgm:prSet presAssocID="{847EEA7E-91BA-4E22-8479-747713CF19E3}" presName="Name17" presStyleLbl="parChTrans1D3" presStyleIdx="0" presStyleCnt="3"/>
      <dgm:spPr/>
    </dgm:pt>
    <dgm:pt modelId="{5EA8B5C8-B320-403B-A03C-09FB656EB7B1}" type="pres">
      <dgm:prSet presAssocID="{ADEE409E-3AAF-4390-8894-07D17B36DDC7}" presName="hierRoot3" presStyleCnt="0"/>
      <dgm:spPr/>
    </dgm:pt>
    <dgm:pt modelId="{8BF26E1D-4EE6-43E4-A247-E636909DBA99}" type="pres">
      <dgm:prSet presAssocID="{ADEE409E-3AAF-4390-8894-07D17B36DDC7}" presName="composite3" presStyleCnt="0"/>
      <dgm:spPr/>
    </dgm:pt>
    <dgm:pt modelId="{A6690304-0F4D-436D-9E46-D0C6A32BF95C}" type="pres">
      <dgm:prSet presAssocID="{ADEE409E-3AAF-4390-8894-07D17B36DDC7}" presName="image3" presStyleLbl="node3" presStyleIdx="0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E8288F7-042C-4B8A-93E2-4A59B93DF37A}" type="pres">
      <dgm:prSet presAssocID="{ADEE409E-3AAF-4390-8894-07D17B36DDC7}" presName="text3" presStyleLbl="revTx" presStyleIdx="2" presStyleCnt="6">
        <dgm:presLayoutVars>
          <dgm:chPref val="3"/>
        </dgm:presLayoutVars>
      </dgm:prSet>
      <dgm:spPr/>
    </dgm:pt>
    <dgm:pt modelId="{AF148A2C-BD1A-4563-92BE-AC5D06A35111}" type="pres">
      <dgm:prSet presAssocID="{ADEE409E-3AAF-4390-8894-07D17B36DDC7}" presName="hierChild4" presStyleCnt="0"/>
      <dgm:spPr/>
    </dgm:pt>
    <dgm:pt modelId="{EC351E62-59E6-4DAA-9B82-2CB9F1FB22BB}" type="pres">
      <dgm:prSet presAssocID="{67790ACB-382A-4ADE-A44F-BBAF8AB06969}" presName="Name17" presStyleLbl="parChTrans1D3" presStyleIdx="1" presStyleCnt="3"/>
      <dgm:spPr/>
    </dgm:pt>
    <dgm:pt modelId="{222FF987-45AC-49F9-BB88-C2EEE531A036}" type="pres">
      <dgm:prSet presAssocID="{CE0AB353-2919-4618-A77D-5400CFC3250B}" presName="hierRoot3" presStyleCnt="0"/>
      <dgm:spPr/>
    </dgm:pt>
    <dgm:pt modelId="{E4F5B646-6A4E-41CB-A683-13E8DFEC1F0C}" type="pres">
      <dgm:prSet presAssocID="{CE0AB353-2919-4618-A77D-5400CFC3250B}" presName="composite3" presStyleCnt="0"/>
      <dgm:spPr/>
    </dgm:pt>
    <dgm:pt modelId="{5EC69F79-6612-4BED-BAFE-34CBEFD4132C}" type="pres">
      <dgm:prSet presAssocID="{CE0AB353-2919-4618-A77D-5400CFC3250B}" presName="image3" presStyleLbl="node3" presStyleIdx="1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CA44428-EADC-41CC-A55E-3A4B90B42F5E}" type="pres">
      <dgm:prSet presAssocID="{CE0AB353-2919-4618-A77D-5400CFC3250B}" presName="text3" presStyleLbl="revTx" presStyleIdx="3" presStyleCnt="6">
        <dgm:presLayoutVars>
          <dgm:chPref val="3"/>
        </dgm:presLayoutVars>
      </dgm:prSet>
      <dgm:spPr/>
    </dgm:pt>
    <dgm:pt modelId="{E5D2FAF6-9312-488F-AED5-7814092EE35B}" type="pres">
      <dgm:prSet presAssocID="{CE0AB353-2919-4618-A77D-5400CFC3250B}" presName="hierChild4" presStyleCnt="0"/>
      <dgm:spPr/>
    </dgm:pt>
    <dgm:pt modelId="{78044A0A-E621-4904-A304-79EFC5049E9A}" type="pres">
      <dgm:prSet presAssocID="{F228AD63-F9E8-4FE0-906F-FFDC713E0E87}" presName="Name10" presStyleLbl="parChTrans1D2" presStyleIdx="1" presStyleCnt="2"/>
      <dgm:spPr/>
    </dgm:pt>
    <dgm:pt modelId="{44A2083A-E8C1-454B-8152-D9DFDE98B317}" type="pres">
      <dgm:prSet presAssocID="{C634831C-BB11-4894-A3A6-792A7089D149}" presName="hierRoot2" presStyleCnt="0"/>
      <dgm:spPr/>
    </dgm:pt>
    <dgm:pt modelId="{76C3D1EA-3469-402F-B5C7-7ECB89FC7C9B}" type="pres">
      <dgm:prSet presAssocID="{C634831C-BB11-4894-A3A6-792A7089D149}" presName="composite2" presStyleCnt="0"/>
      <dgm:spPr/>
    </dgm:pt>
    <dgm:pt modelId="{ADE9C4C2-1DEE-4B73-A3BD-4A43A378DBFE}" type="pres">
      <dgm:prSet presAssocID="{C634831C-BB11-4894-A3A6-792A7089D149}" presName="image2" presStyleLbl="node2" presStyleIdx="1" presStyleCnt="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9D433AA-7F9D-4942-9A4D-31E9235285EB}" type="pres">
      <dgm:prSet presAssocID="{C634831C-BB11-4894-A3A6-792A7089D149}" presName="text2" presStyleLbl="revTx" presStyleIdx="4" presStyleCnt="6">
        <dgm:presLayoutVars>
          <dgm:chPref val="3"/>
        </dgm:presLayoutVars>
      </dgm:prSet>
      <dgm:spPr/>
    </dgm:pt>
    <dgm:pt modelId="{2C75CC8C-1DB8-413A-83AD-EA3ABDD6021C}" type="pres">
      <dgm:prSet presAssocID="{C634831C-BB11-4894-A3A6-792A7089D149}" presName="hierChild3" presStyleCnt="0"/>
      <dgm:spPr/>
    </dgm:pt>
    <dgm:pt modelId="{B4E008EB-1690-493B-8A69-AE60A418412C}" type="pres">
      <dgm:prSet presAssocID="{51377D39-08FD-423F-943E-D855D8759B06}" presName="Name17" presStyleLbl="parChTrans1D3" presStyleIdx="2" presStyleCnt="3"/>
      <dgm:spPr/>
    </dgm:pt>
    <dgm:pt modelId="{682D57B7-22C0-4389-9E83-2D5BB58C9E40}" type="pres">
      <dgm:prSet presAssocID="{4BA0F92E-1F01-46B5-BA23-47E05D6EDAC9}" presName="hierRoot3" presStyleCnt="0"/>
      <dgm:spPr/>
    </dgm:pt>
    <dgm:pt modelId="{5916FF62-7D66-483E-8046-2EE071248441}" type="pres">
      <dgm:prSet presAssocID="{4BA0F92E-1F01-46B5-BA23-47E05D6EDAC9}" presName="composite3" presStyleCnt="0"/>
      <dgm:spPr/>
    </dgm:pt>
    <dgm:pt modelId="{7C80C35F-D987-427F-BB55-D6FCB7E9D7DE}" type="pres">
      <dgm:prSet presAssocID="{4BA0F92E-1F01-46B5-BA23-47E05D6EDAC9}" presName="image3" presStyleLbl="node3" presStyleIdx="2" presStyleCnt="3" custLinFactNeighborX="-26300" custLinFactNeighborY="478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7B1E932-988F-4E1C-A2C0-3D3C8E7CB18B}" type="pres">
      <dgm:prSet presAssocID="{4BA0F92E-1F01-46B5-BA23-47E05D6EDAC9}" presName="text3" presStyleLbl="revTx" presStyleIdx="5" presStyleCnt="6" custScaleX="166773" custScaleY="104032" custLinFactNeighborX="28033" custLinFactNeighborY="25104">
        <dgm:presLayoutVars>
          <dgm:chPref val="3"/>
        </dgm:presLayoutVars>
      </dgm:prSet>
      <dgm:spPr/>
    </dgm:pt>
    <dgm:pt modelId="{FD23E5A3-5D82-4D96-86A4-30C401F08446}" type="pres">
      <dgm:prSet presAssocID="{4BA0F92E-1F01-46B5-BA23-47E05D6EDAC9}" presName="hierChild4" presStyleCnt="0"/>
      <dgm:spPr/>
    </dgm:pt>
  </dgm:ptLst>
  <dgm:cxnLst>
    <dgm:cxn modelId="{7897F602-8689-4364-BC24-CB5292F81F7B}" srcId="{C634831C-BB11-4894-A3A6-792A7089D149}" destId="{4BA0F92E-1F01-46B5-BA23-47E05D6EDAC9}" srcOrd="0" destOrd="0" parTransId="{51377D39-08FD-423F-943E-D855D8759B06}" sibTransId="{2AC4819E-7E4A-41C3-A8F3-DB1037ED5D46}"/>
    <dgm:cxn modelId="{E1FE2B05-D95A-45A3-AFB3-42079C191D32}" type="presOf" srcId="{78873D3F-2CB8-4C28-BCAD-9A85F54608CE}" destId="{8FB45929-29E0-40DB-B241-834DD8BD44A1}" srcOrd="0" destOrd="0" presId="urn:microsoft.com/office/officeart/2009/layout/CirclePictureHierarchy"/>
    <dgm:cxn modelId="{45ADAB06-396C-4055-B5E6-1FFEECE48B88}" srcId="{DD3133E1-3D99-470C-8042-A99B5AD1F93E}" destId="{C634831C-BB11-4894-A3A6-792A7089D149}" srcOrd="1" destOrd="0" parTransId="{F228AD63-F9E8-4FE0-906F-FFDC713E0E87}" sibTransId="{C365B165-8A61-444D-8EE1-EE253ED773E5}"/>
    <dgm:cxn modelId="{65A6C70E-2F8F-4A35-8A27-05136229EDF7}" srcId="{6932DC2E-E502-47C0-BA17-23C331BF2EED}" destId="{CE0AB353-2919-4618-A77D-5400CFC3250B}" srcOrd="1" destOrd="0" parTransId="{67790ACB-382A-4ADE-A44F-BBAF8AB06969}" sibTransId="{8BCA7328-C707-486B-8EFC-E47006E6F7B7}"/>
    <dgm:cxn modelId="{EE77EA2E-8EFE-45D6-9081-4BC2BDEE952E}" type="presOf" srcId="{847EEA7E-91BA-4E22-8479-747713CF19E3}" destId="{C042984A-5482-4B3C-8BB9-F384C65621C7}" srcOrd="0" destOrd="0" presId="urn:microsoft.com/office/officeart/2009/layout/CirclePictureHierarchy"/>
    <dgm:cxn modelId="{B6D20D3C-FA1B-4963-8460-D3853B51DA55}" type="presOf" srcId="{4BA0F92E-1F01-46B5-BA23-47E05D6EDAC9}" destId="{F7B1E932-988F-4E1C-A2C0-3D3C8E7CB18B}" srcOrd="0" destOrd="0" presId="urn:microsoft.com/office/officeart/2009/layout/CirclePictureHierarchy"/>
    <dgm:cxn modelId="{8751F865-585A-40E8-B498-83EE7B8C1ACC}" type="presOf" srcId="{51377D39-08FD-423F-943E-D855D8759B06}" destId="{B4E008EB-1690-493B-8A69-AE60A418412C}" srcOrd="0" destOrd="0" presId="urn:microsoft.com/office/officeart/2009/layout/CirclePictureHierarchy"/>
    <dgm:cxn modelId="{89BA5C48-D376-4151-9691-23EBF94C99E7}" srcId="{6932DC2E-E502-47C0-BA17-23C331BF2EED}" destId="{ADEE409E-3AAF-4390-8894-07D17B36DDC7}" srcOrd="0" destOrd="0" parTransId="{847EEA7E-91BA-4E22-8479-747713CF19E3}" sibTransId="{B83B5C0E-4E30-4BDA-89C1-A1C6BE95B955}"/>
    <dgm:cxn modelId="{97BA0B69-F39D-4EF8-8EBD-275631A26A6C}" type="presOf" srcId="{F228AD63-F9E8-4FE0-906F-FFDC713E0E87}" destId="{78044A0A-E621-4904-A304-79EFC5049E9A}" srcOrd="0" destOrd="0" presId="urn:microsoft.com/office/officeart/2009/layout/CirclePictureHierarchy"/>
    <dgm:cxn modelId="{78EF5D4C-ED1B-417C-8B39-3A37A640DBBA}" type="presOf" srcId="{67790ACB-382A-4ADE-A44F-BBAF8AB06969}" destId="{EC351E62-59E6-4DAA-9B82-2CB9F1FB22BB}" srcOrd="0" destOrd="0" presId="urn:microsoft.com/office/officeart/2009/layout/CirclePictureHierarchy"/>
    <dgm:cxn modelId="{B775214F-03C5-41F1-B8B1-B09048503EE3}" type="presOf" srcId="{C634831C-BB11-4894-A3A6-792A7089D149}" destId="{C9D433AA-7F9D-4942-9A4D-31E9235285EB}" srcOrd="0" destOrd="0" presId="urn:microsoft.com/office/officeart/2009/layout/CirclePictureHierarchy"/>
    <dgm:cxn modelId="{D703D983-070E-4795-ACB3-8087267D2A5B}" type="presOf" srcId="{CE0AB353-2919-4618-A77D-5400CFC3250B}" destId="{6CA44428-EADC-41CC-A55E-3A4B90B42F5E}" srcOrd="0" destOrd="0" presId="urn:microsoft.com/office/officeart/2009/layout/CirclePictureHierarchy"/>
    <dgm:cxn modelId="{7FDF3AB5-ED45-4337-B80F-B45DE6672714}" srcId="{78873D3F-2CB8-4C28-BCAD-9A85F54608CE}" destId="{DD3133E1-3D99-470C-8042-A99B5AD1F93E}" srcOrd="0" destOrd="0" parTransId="{F656D6E1-604F-49CA-8DD9-73240E57C2F4}" sibTransId="{822FAF35-84C9-440A-A012-ECCC446BD7B3}"/>
    <dgm:cxn modelId="{885D80BC-3AA0-4C27-AFE5-BDBBB576ADB4}" srcId="{DD3133E1-3D99-470C-8042-A99B5AD1F93E}" destId="{6932DC2E-E502-47C0-BA17-23C331BF2EED}" srcOrd="0" destOrd="0" parTransId="{36F6E1B6-5AA6-48CD-9179-F03E41AEA4CF}" sibTransId="{E825F278-58BC-40BB-A404-080D3B47803D}"/>
    <dgm:cxn modelId="{B2F07ED9-57A8-4F99-9BCF-4A9682CA2225}" type="presOf" srcId="{DD3133E1-3D99-470C-8042-A99B5AD1F93E}" destId="{281F71FB-0C9A-4A1F-B8C5-AB3235968295}" srcOrd="0" destOrd="0" presId="urn:microsoft.com/office/officeart/2009/layout/CirclePictureHierarchy"/>
    <dgm:cxn modelId="{730A30E8-6B34-403A-8E4E-C56E55186009}" type="presOf" srcId="{36F6E1B6-5AA6-48CD-9179-F03E41AEA4CF}" destId="{3224F4B4-B0F8-4B90-8C8A-EE4E41E13A7F}" srcOrd="0" destOrd="0" presId="urn:microsoft.com/office/officeart/2009/layout/CirclePictureHierarchy"/>
    <dgm:cxn modelId="{90273DFA-EC37-4ED2-978D-00417A7D90B9}" type="presOf" srcId="{6932DC2E-E502-47C0-BA17-23C331BF2EED}" destId="{AE00D69A-E7E0-4004-91DE-C989991220D4}" srcOrd="0" destOrd="0" presId="urn:microsoft.com/office/officeart/2009/layout/CirclePictureHierarchy"/>
    <dgm:cxn modelId="{FA8C5AFA-FA07-456A-8D11-BB47E1273C2D}" type="presOf" srcId="{ADEE409E-3AAF-4390-8894-07D17B36DDC7}" destId="{3E8288F7-042C-4B8A-93E2-4A59B93DF37A}" srcOrd="0" destOrd="0" presId="urn:microsoft.com/office/officeart/2009/layout/CirclePictureHierarchy"/>
    <dgm:cxn modelId="{4B49AD71-9470-4FD6-9596-DC294F002333}" type="presParOf" srcId="{8FB45929-29E0-40DB-B241-834DD8BD44A1}" destId="{55D9B133-474B-4698-AF75-48B9DFC8978A}" srcOrd="0" destOrd="0" presId="urn:microsoft.com/office/officeart/2009/layout/CirclePictureHierarchy"/>
    <dgm:cxn modelId="{46AEC9EF-6503-410C-AC4E-AC0FB5EAAFDD}" type="presParOf" srcId="{55D9B133-474B-4698-AF75-48B9DFC8978A}" destId="{F54343E2-BB91-4C10-9216-078B90182EFE}" srcOrd="0" destOrd="0" presId="urn:microsoft.com/office/officeart/2009/layout/CirclePictureHierarchy"/>
    <dgm:cxn modelId="{B247E271-14D3-4B95-B5B8-2AB8095054A9}" type="presParOf" srcId="{F54343E2-BB91-4C10-9216-078B90182EFE}" destId="{4E8896FE-0983-4494-B6C9-C86B76695793}" srcOrd="0" destOrd="0" presId="urn:microsoft.com/office/officeart/2009/layout/CirclePictureHierarchy"/>
    <dgm:cxn modelId="{48AED362-D5F0-45F3-AA98-CEB2803E8BAD}" type="presParOf" srcId="{F54343E2-BB91-4C10-9216-078B90182EFE}" destId="{281F71FB-0C9A-4A1F-B8C5-AB3235968295}" srcOrd="1" destOrd="0" presId="urn:microsoft.com/office/officeart/2009/layout/CirclePictureHierarchy"/>
    <dgm:cxn modelId="{760F18DA-94E0-43DE-8D72-BDA6B16DDE6F}" type="presParOf" srcId="{55D9B133-474B-4698-AF75-48B9DFC8978A}" destId="{00F12046-018F-4EC7-8B3B-8B6CC49C56EC}" srcOrd="1" destOrd="0" presId="urn:microsoft.com/office/officeart/2009/layout/CirclePictureHierarchy"/>
    <dgm:cxn modelId="{F6F47C14-99C0-451F-BF5B-CC9DB6D661F3}" type="presParOf" srcId="{00F12046-018F-4EC7-8B3B-8B6CC49C56EC}" destId="{3224F4B4-B0F8-4B90-8C8A-EE4E41E13A7F}" srcOrd="0" destOrd="0" presId="urn:microsoft.com/office/officeart/2009/layout/CirclePictureHierarchy"/>
    <dgm:cxn modelId="{D69DAA80-9C37-4796-9937-146F19F4728D}" type="presParOf" srcId="{00F12046-018F-4EC7-8B3B-8B6CC49C56EC}" destId="{311EC29B-E786-4896-B024-7DFCD988DC89}" srcOrd="1" destOrd="0" presId="urn:microsoft.com/office/officeart/2009/layout/CirclePictureHierarchy"/>
    <dgm:cxn modelId="{91755ADE-C7EB-4BF4-85B7-8FF9E27A20F5}" type="presParOf" srcId="{311EC29B-E786-4896-B024-7DFCD988DC89}" destId="{051901A0-7ADA-411C-A6A8-6516807C4878}" srcOrd="0" destOrd="0" presId="urn:microsoft.com/office/officeart/2009/layout/CirclePictureHierarchy"/>
    <dgm:cxn modelId="{1B655633-07E1-4D36-BC6F-0A67AFFDB07F}" type="presParOf" srcId="{051901A0-7ADA-411C-A6A8-6516807C4878}" destId="{4400EF41-6EDA-4CEB-913E-2E41B43CD35F}" srcOrd="0" destOrd="0" presId="urn:microsoft.com/office/officeart/2009/layout/CirclePictureHierarchy"/>
    <dgm:cxn modelId="{15800793-9113-4B12-A6B4-9BE9EA04F8A8}" type="presParOf" srcId="{051901A0-7ADA-411C-A6A8-6516807C4878}" destId="{AE00D69A-E7E0-4004-91DE-C989991220D4}" srcOrd="1" destOrd="0" presId="urn:microsoft.com/office/officeart/2009/layout/CirclePictureHierarchy"/>
    <dgm:cxn modelId="{30281DAB-2BDB-4D5A-87B1-4D3A19AF910D}" type="presParOf" srcId="{311EC29B-E786-4896-B024-7DFCD988DC89}" destId="{C6784843-24B8-4689-B13D-321A15B40866}" srcOrd="1" destOrd="0" presId="urn:microsoft.com/office/officeart/2009/layout/CirclePictureHierarchy"/>
    <dgm:cxn modelId="{0C510963-37C3-4697-8C54-F610DBAF6538}" type="presParOf" srcId="{C6784843-24B8-4689-B13D-321A15B40866}" destId="{C042984A-5482-4B3C-8BB9-F384C65621C7}" srcOrd="0" destOrd="0" presId="urn:microsoft.com/office/officeart/2009/layout/CirclePictureHierarchy"/>
    <dgm:cxn modelId="{D154FD65-378E-452B-9129-105130265712}" type="presParOf" srcId="{C6784843-24B8-4689-B13D-321A15B40866}" destId="{5EA8B5C8-B320-403B-A03C-09FB656EB7B1}" srcOrd="1" destOrd="0" presId="urn:microsoft.com/office/officeart/2009/layout/CirclePictureHierarchy"/>
    <dgm:cxn modelId="{B0B8AADE-9C6C-47EC-957A-B33757F410BD}" type="presParOf" srcId="{5EA8B5C8-B320-403B-A03C-09FB656EB7B1}" destId="{8BF26E1D-4EE6-43E4-A247-E636909DBA99}" srcOrd="0" destOrd="0" presId="urn:microsoft.com/office/officeart/2009/layout/CirclePictureHierarchy"/>
    <dgm:cxn modelId="{8659B9D4-DB7C-4574-8CEF-929D8BB669AC}" type="presParOf" srcId="{8BF26E1D-4EE6-43E4-A247-E636909DBA99}" destId="{A6690304-0F4D-436D-9E46-D0C6A32BF95C}" srcOrd="0" destOrd="0" presId="urn:microsoft.com/office/officeart/2009/layout/CirclePictureHierarchy"/>
    <dgm:cxn modelId="{3B2B84A1-573E-43B8-AB1C-EC0230C075CB}" type="presParOf" srcId="{8BF26E1D-4EE6-43E4-A247-E636909DBA99}" destId="{3E8288F7-042C-4B8A-93E2-4A59B93DF37A}" srcOrd="1" destOrd="0" presId="urn:microsoft.com/office/officeart/2009/layout/CirclePictureHierarchy"/>
    <dgm:cxn modelId="{9F2B4760-F851-49F6-90FB-E379C33DEC72}" type="presParOf" srcId="{5EA8B5C8-B320-403B-A03C-09FB656EB7B1}" destId="{AF148A2C-BD1A-4563-92BE-AC5D06A35111}" srcOrd="1" destOrd="0" presId="urn:microsoft.com/office/officeart/2009/layout/CirclePictureHierarchy"/>
    <dgm:cxn modelId="{A612E988-5A5D-47F6-AFA4-B47137F13D2F}" type="presParOf" srcId="{C6784843-24B8-4689-B13D-321A15B40866}" destId="{EC351E62-59E6-4DAA-9B82-2CB9F1FB22BB}" srcOrd="2" destOrd="0" presId="urn:microsoft.com/office/officeart/2009/layout/CirclePictureHierarchy"/>
    <dgm:cxn modelId="{AE9F2D56-3B7F-4306-934A-639F04C10E54}" type="presParOf" srcId="{C6784843-24B8-4689-B13D-321A15B40866}" destId="{222FF987-45AC-49F9-BB88-C2EEE531A036}" srcOrd="3" destOrd="0" presId="urn:microsoft.com/office/officeart/2009/layout/CirclePictureHierarchy"/>
    <dgm:cxn modelId="{18E915E6-C267-4349-B7D1-1B2B415C96CA}" type="presParOf" srcId="{222FF987-45AC-49F9-BB88-C2EEE531A036}" destId="{E4F5B646-6A4E-41CB-A683-13E8DFEC1F0C}" srcOrd="0" destOrd="0" presId="urn:microsoft.com/office/officeart/2009/layout/CirclePictureHierarchy"/>
    <dgm:cxn modelId="{09F47DF4-B96A-4B7B-B8F0-B31BCB701A33}" type="presParOf" srcId="{E4F5B646-6A4E-41CB-A683-13E8DFEC1F0C}" destId="{5EC69F79-6612-4BED-BAFE-34CBEFD4132C}" srcOrd="0" destOrd="0" presId="urn:microsoft.com/office/officeart/2009/layout/CirclePictureHierarchy"/>
    <dgm:cxn modelId="{DE605428-E5C3-49DF-8D23-4D7684817BB5}" type="presParOf" srcId="{E4F5B646-6A4E-41CB-A683-13E8DFEC1F0C}" destId="{6CA44428-EADC-41CC-A55E-3A4B90B42F5E}" srcOrd="1" destOrd="0" presId="urn:microsoft.com/office/officeart/2009/layout/CirclePictureHierarchy"/>
    <dgm:cxn modelId="{B28599EC-CD08-45D1-8EED-98BA012C5F68}" type="presParOf" srcId="{222FF987-45AC-49F9-BB88-C2EEE531A036}" destId="{E5D2FAF6-9312-488F-AED5-7814092EE35B}" srcOrd="1" destOrd="0" presId="urn:microsoft.com/office/officeart/2009/layout/CirclePictureHierarchy"/>
    <dgm:cxn modelId="{73B480D7-14AF-4018-88F3-72E1169A42AF}" type="presParOf" srcId="{00F12046-018F-4EC7-8B3B-8B6CC49C56EC}" destId="{78044A0A-E621-4904-A304-79EFC5049E9A}" srcOrd="2" destOrd="0" presId="urn:microsoft.com/office/officeart/2009/layout/CirclePictureHierarchy"/>
    <dgm:cxn modelId="{A6FE0879-34E2-49D0-9B8F-DA6306E09E9D}" type="presParOf" srcId="{00F12046-018F-4EC7-8B3B-8B6CC49C56EC}" destId="{44A2083A-E8C1-454B-8152-D9DFDE98B317}" srcOrd="3" destOrd="0" presId="urn:microsoft.com/office/officeart/2009/layout/CirclePictureHierarchy"/>
    <dgm:cxn modelId="{089BA5C4-ACD1-4E1D-AA00-2209EEFF7375}" type="presParOf" srcId="{44A2083A-E8C1-454B-8152-D9DFDE98B317}" destId="{76C3D1EA-3469-402F-B5C7-7ECB89FC7C9B}" srcOrd="0" destOrd="0" presId="urn:microsoft.com/office/officeart/2009/layout/CirclePictureHierarchy"/>
    <dgm:cxn modelId="{B72A36FD-7B62-4F18-AB83-E1281C9BCF0C}" type="presParOf" srcId="{76C3D1EA-3469-402F-B5C7-7ECB89FC7C9B}" destId="{ADE9C4C2-1DEE-4B73-A3BD-4A43A378DBFE}" srcOrd="0" destOrd="0" presId="urn:microsoft.com/office/officeart/2009/layout/CirclePictureHierarchy"/>
    <dgm:cxn modelId="{A4A2BD46-A42A-4FBC-AA9E-7B2B981696A9}" type="presParOf" srcId="{76C3D1EA-3469-402F-B5C7-7ECB89FC7C9B}" destId="{C9D433AA-7F9D-4942-9A4D-31E9235285EB}" srcOrd="1" destOrd="0" presId="urn:microsoft.com/office/officeart/2009/layout/CirclePictureHierarchy"/>
    <dgm:cxn modelId="{5BE4B968-74A3-46CC-B570-0EF09EF50A84}" type="presParOf" srcId="{44A2083A-E8C1-454B-8152-D9DFDE98B317}" destId="{2C75CC8C-1DB8-413A-83AD-EA3ABDD6021C}" srcOrd="1" destOrd="0" presId="urn:microsoft.com/office/officeart/2009/layout/CirclePictureHierarchy"/>
    <dgm:cxn modelId="{BF62EA7D-3FE1-4470-8B0F-1F72675146E3}" type="presParOf" srcId="{2C75CC8C-1DB8-413A-83AD-EA3ABDD6021C}" destId="{B4E008EB-1690-493B-8A69-AE60A418412C}" srcOrd="0" destOrd="0" presId="urn:microsoft.com/office/officeart/2009/layout/CirclePictureHierarchy"/>
    <dgm:cxn modelId="{D32A00C7-36A1-4002-A0EA-6FB2742C1E25}" type="presParOf" srcId="{2C75CC8C-1DB8-413A-83AD-EA3ABDD6021C}" destId="{682D57B7-22C0-4389-9E83-2D5BB58C9E40}" srcOrd="1" destOrd="0" presId="urn:microsoft.com/office/officeart/2009/layout/CirclePictureHierarchy"/>
    <dgm:cxn modelId="{21CEBEF6-9912-4FB2-9841-B8E686B6F930}" type="presParOf" srcId="{682D57B7-22C0-4389-9E83-2D5BB58C9E40}" destId="{5916FF62-7D66-483E-8046-2EE071248441}" srcOrd="0" destOrd="0" presId="urn:microsoft.com/office/officeart/2009/layout/CirclePictureHierarchy"/>
    <dgm:cxn modelId="{D2E60476-0F24-427B-9300-0AAE51E4E0B2}" type="presParOf" srcId="{5916FF62-7D66-483E-8046-2EE071248441}" destId="{7C80C35F-D987-427F-BB55-D6FCB7E9D7DE}" srcOrd="0" destOrd="0" presId="urn:microsoft.com/office/officeart/2009/layout/CirclePictureHierarchy"/>
    <dgm:cxn modelId="{09E04BB7-6459-45CD-ABD4-4825E4AE45C6}" type="presParOf" srcId="{5916FF62-7D66-483E-8046-2EE071248441}" destId="{F7B1E932-988F-4E1C-A2C0-3D3C8E7CB18B}" srcOrd="1" destOrd="0" presId="urn:microsoft.com/office/officeart/2009/layout/CirclePictureHierarchy"/>
    <dgm:cxn modelId="{46E4F4AD-F228-405A-9C5D-B82477D499DB}" type="presParOf" srcId="{682D57B7-22C0-4389-9E83-2D5BB58C9E40}" destId="{FD23E5A3-5D82-4D96-86A4-30C401F08446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4E5322-E70B-4719-A25C-D58A7932A374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ED9835-9671-4920-8DB6-7A58642E73CF}">
      <dgm:prSet phldrT="[Texto]" custT="1"/>
      <dgm:spPr/>
      <dgm:t>
        <a:bodyPr/>
        <a:lstStyle/>
        <a:p>
          <a:pPr algn="ctr"/>
          <a:r>
            <a:rPr lang="pt-BR" sz="2000" dirty="0" err="1"/>
            <a:t>Kamilla</a:t>
          </a:r>
          <a:r>
            <a:rPr lang="pt-BR" sz="2000" dirty="0"/>
            <a:t> Nunes - Coordenadora </a:t>
          </a:r>
        </a:p>
      </dgm:t>
    </dgm:pt>
    <dgm:pt modelId="{05B5A97E-FEBF-4F54-91CC-ECB3E31DE80A}" type="parTrans" cxnId="{E9DF0604-FB21-46E0-8715-C13E927ADB32}">
      <dgm:prSet/>
      <dgm:spPr/>
      <dgm:t>
        <a:bodyPr/>
        <a:lstStyle/>
        <a:p>
          <a:endParaRPr lang="pt-BR"/>
        </a:p>
      </dgm:t>
    </dgm:pt>
    <dgm:pt modelId="{F2E3DB11-B4D8-409A-A3BE-468D99424275}" type="sibTrans" cxnId="{E9DF0604-FB21-46E0-8715-C13E927ADB32}">
      <dgm:prSet/>
      <dgm:spPr/>
      <dgm:t>
        <a:bodyPr/>
        <a:lstStyle/>
        <a:p>
          <a:endParaRPr lang="pt-BR"/>
        </a:p>
      </dgm:t>
    </dgm:pt>
    <dgm:pt modelId="{BA79A485-EAAB-4112-AC36-6345E101AD52}">
      <dgm:prSet phldrT="[Texto]" custT="1"/>
      <dgm:spPr/>
      <dgm:t>
        <a:bodyPr/>
        <a:lstStyle/>
        <a:p>
          <a:pPr algn="ctr"/>
          <a:r>
            <a:rPr lang="pt-BR" sz="2000" b="0" dirty="0">
              <a:latin typeface="Agency FB" panose="020B0503020202020204" pitchFamily="34" charset="0"/>
            </a:rPr>
            <a:t>Maria </a:t>
          </a:r>
          <a:r>
            <a:rPr lang="pt-BR" sz="2000" b="0" dirty="0" err="1">
              <a:latin typeface="Agency FB" panose="020B0503020202020204" pitchFamily="34" charset="0"/>
            </a:rPr>
            <a:t>Lurdimira</a:t>
          </a:r>
          <a:endParaRPr lang="pt-BR" sz="2000" dirty="0">
            <a:latin typeface="Agency FB" panose="020B0503020202020204" pitchFamily="34" charset="0"/>
          </a:endParaRPr>
        </a:p>
      </dgm:t>
    </dgm:pt>
    <dgm:pt modelId="{418000D6-A575-425E-9AE2-00CAE43E635D}" type="parTrans" cxnId="{7AA26E4D-B811-4526-BC9A-5B89CF609F43}">
      <dgm:prSet/>
      <dgm:spPr/>
      <dgm:t>
        <a:bodyPr/>
        <a:lstStyle/>
        <a:p>
          <a:endParaRPr lang="pt-BR"/>
        </a:p>
      </dgm:t>
    </dgm:pt>
    <dgm:pt modelId="{5078D0E5-2D6B-4DFC-946F-686D613654DF}" type="sibTrans" cxnId="{7AA26E4D-B811-4526-BC9A-5B89CF609F43}">
      <dgm:prSet/>
      <dgm:spPr/>
      <dgm:t>
        <a:bodyPr/>
        <a:lstStyle/>
        <a:p>
          <a:endParaRPr lang="pt-BR"/>
        </a:p>
      </dgm:t>
    </dgm:pt>
    <dgm:pt modelId="{86ACB0E9-E03B-492E-AC94-3C93902059A7}">
      <dgm:prSet phldrT="[Texto]" custT="1"/>
      <dgm:spPr/>
      <dgm:t>
        <a:bodyPr/>
        <a:lstStyle/>
        <a:p>
          <a:pPr algn="ctr"/>
          <a:r>
            <a:rPr lang="pt-BR" sz="2000" dirty="0" err="1">
              <a:latin typeface="Agency FB" panose="020B0503020202020204" pitchFamily="34" charset="0"/>
            </a:rPr>
            <a:t>Roslaine</a:t>
          </a:r>
          <a:r>
            <a:rPr lang="pt-BR" sz="2000" dirty="0">
              <a:latin typeface="Agency FB" panose="020B0503020202020204" pitchFamily="34" charset="0"/>
            </a:rPr>
            <a:t> de Cássia</a:t>
          </a:r>
        </a:p>
      </dgm:t>
    </dgm:pt>
    <dgm:pt modelId="{8969D710-0FBB-4C83-8229-23E0BFE563B7}" type="parTrans" cxnId="{8017BF38-3074-4CB0-BCCF-2093A239315B}">
      <dgm:prSet/>
      <dgm:spPr/>
      <dgm:t>
        <a:bodyPr/>
        <a:lstStyle/>
        <a:p>
          <a:endParaRPr lang="pt-BR"/>
        </a:p>
      </dgm:t>
    </dgm:pt>
    <dgm:pt modelId="{78FA1464-4755-448F-9C88-D2C39CB53A32}" type="sibTrans" cxnId="{8017BF38-3074-4CB0-BCCF-2093A239315B}">
      <dgm:prSet/>
      <dgm:spPr/>
      <dgm:t>
        <a:bodyPr/>
        <a:lstStyle/>
        <a:p>
          <a:endParaRPr lang="pt-BR"/>
        </a:p>
      </dgm:t>
    </dgm:pt>
    <dgm:pt modelId="{2CB8B872-E214-498E-A258-71DADFEDDBB6}">
      <dgm:prSet phldrT="[Texto]" custT="1"/>
      <dgm:spPr/>
      <dgm:t>
        <a:bodyPr/>
        <a:lstStyle/>
        <a:p>
          <a:r>
            <a:rPr lang="pt-BR" sz="2000" dirty="0">
              <a:latin typeface="Agency FB" panose="020B0503020202020204" pitchFamily="34" charset="0"/>
            </a:rPr>
            <a:t>Liana Diniz</a:t>
          </a:r>
        </a:p>
      </dgm:t>
    </dgm:pt>
    <dgm:pt modelId="{D102F7FB-E4A6-4F97-A9E1-316B95D88CE4}" type="parTrans" cxnId="{A69574DF-008E-4AE7-92B9-F77CD7BAE527}">
      <dgm:prSet/>
      <dgm:spPr/>
      <dgm:t>
        <a:bodyPr/>
        <a:lstStyle/>
        <a:p>
          <a:endParaRPr lang="pt-BR"/>
        </a:p>
      </dgm:t>
    </dgm:pt>
    <dgm:pt modelId="{3A56CC65-BA04-4F1B-B9F2-5A2F70D35048}" type="sibTrans" cxnId="{A69574DF-008E-4AE7-92B9-F77CD7BAE527}">
      <dgm:prSet/>
      <dgm:spPr/>
      <dgm:t>
        <a:bodyPr/>
        <a:lstStyle/>
        <a:p>
          <a:endParaRPr lang="pt-BR"/>
        </a:p>
      </dgm:t>
    </dgm:pt>
    <dgm:pt modelId="{8199CB30-69EB-48D3-BCFD-31CB5323B554}">
      <dgm:prSet phldrT="[Texto]" custT="1"/>
      <dgm:spPr/>
      <dgm:t>
        <a:bodyPr/>
        <a:lstStyle/>
        <a:p>
          <a:r>
            <a:rPr lang="pt-BR" sz="2000" b="0" dirty="0">
              <a:latin typeface="Agency FB" panose="020B0503020202020204" pitchFamily="34" charset="0"/>
            </a:rPr>
            <a:t>Mário Sousa</a:t>
          </a:r>
        </a:p>
      </dgm:t>
    </dgm:pt>
    <dgm:pt modelId="{C6DF60AA-311C-4520-AE7D-7823ECFEE5A5}" type="parTrans" cxnId="{7A0C502C-5285-4EA2-9FEA-9CD555DE2DEC}">
      <dgm:prSet/>
      <dgm:spPr/>
      <dgm:t>
        <a:bodyPr/>
        <a:lstStyle/>
        <a:p>
          <a:endParaRPr lang="pt-BR"/>
        </a:p>
      </dgm:t>
    </dgm:pt>
    <dgm:pt modelId="{871E614D-091E-459B-AD9B-3634A7DB00FE}" type="sibTrans" cxnId="{7A0C502C-5285-4EA2-9FEA-9CD555DE2DEC}">
      <dgm:prSet/>
      <dgm:spPr/>
      <dgm:t>
        <a:bodyPr/>
        <a:lstStyle/>
        <a:p>
          <a:endParaRPr lang="pt-BR"/>
        </a:p>
      </dgm:t>
    </dgm:pt>
    <dgm:pt modelId="{F0ED0228-C0DD-4977-992C-D5EB16249C0F}">
      <dgm:prSet phldrT="[Texto]" custT="1"/>
      <dgm:spPr/>
      <dgm:t>
        <a:bodyPr/>
        <a:lstStyle/>
        <a:p>
          <a:pPr algn="ctr"/>
          <a:endParaRPr lang="pt-BR" sz="2000" b="0" dirty="0">
            <a:latin typeface="+mj-lt"/>
          </a:endParaRPr>
        </a:p>
        <a:p>
          <a:pPr algn="ctr"/>
          <a:r>
            <a:rPr lang="pt-BR" sz="2000" dirty="0"/>
            <a:t> </a:t>
          </a:r>
        </a:p>
      </dgm:t>
    </dgm:pt>
    <dgm:pt modelId="{46418F22-24CC-4C8D-AC83-C8CFC6923776}" type="sibTrans" cxnId="{BCD0B606-7733-4DED-B935-DA9EC12BBBCB}">
      <dgm:prSet/>
      <dgm:spPr/>
      <dgm:t>
        <a:bodyPr/>
        <a:lstStyle/>
        <a:p>
          <a:endParaRPr lang="pt-BR"/>
        </a:p>
      </dgm:t>
    </dgm:pt>
    <dgm:pt modelId="{DC205A07-29C5-48B4-8996-EF9795DCD3E6}" type="parTrans" cxnId="{BCD0B606-7733-4DED-B935-DA9EC12BBBCB}">
      <dgm:prSet/>
      <dgm:spPr/>
      <dgm:t>
        <a:bodyPr/>
        <a:lstStyle/>
        <a:p>
          <a:endParaRPr lang="pt-BR"/>
        </a:p>
      </dgm:t>
    </dgm:pt>
    <dgm:pt modelId="{CA679307-3DA2-4DE2-A9F3-1F31ABDF9036}" type="pres">
      <dgm:prSet presAssocID="{424E5322-E70B-4719-A25C-D58A7932A3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0CDBB82-A23A-487B-B911-E6254505499B}" type="pres">
      <dgm:prSet presAssocID="{28ED9835-9671-4920-8DB6-7A58642E73CF}" presName="hierRoot1" presStyleCnt="0"/>
      <dgm:spPr/>
    </dgm:pt>
    <dgm:pt modelId="{5CF22AF5-1BCA-4672-B4E9-AF422DE51BD9}" type="pres">
      <dgm:prSet presAssocID="{28ED9835-9671-4920-8DB6-7A58642E73CF}" presName="composite" presStyleCnt="0"/>
      <dgm:spPr/>
    </dgm:pt>
    <dgm:pt modelId="{1FFF7BA3-2C6F-40DB-8998-E398DC960022}" type="pres">
      <dgm:prSet presAssocID="{28ED9835-9671-4920-8DB6-7A58642E73CF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52302A3-B404-4E9B-A0EB-1122E2E90CD6}" type="pres">
      <dgm:prSet presAssocID="{28ED9835-9671-4920-8DB6-7A58642E73CF}" presName="text" presStyleLbl="revTx" presStyleIdx="0" presStyleCnt="6" custScaleX="206311" custLinFactNeighborX="58517" custLinFactNeighborY="-7680">
        <dgm:presLayoutVars>
          <dgm:chPref val="3"/>
        </dgm:presLayoutVars>
      </dgm:prSet>
      <dgm:spPr/>
    </dgm:pt>
    <dgm:pt modelId="{5C9D3AC4-6F18-4511-B07F-58C102D8468C}" type="pres">
      <dgm:prSet presAssocID="{28ED9835-9671-4920-8DB6-7A58642E73CF}" presName="hierChild2" presStyleCnt="0"/>
      <dgm:spPr/>
    </dgm:pt>
    <dgm:pt modelId="{A2A74602-1FC2-410B-AF89-B90530E239E5}" type="pres">
      <dgm:prSet presAssocID="{DC205A07-29C5-48B4-8996-EF9795DCD3E6}" presName="Name10" presStyleLbl="parChTrans1D2" presStyleIdx="0" presStyleCnt="2"/>
      <dgm:spPr/>
    </dgm:pt>
    <dgm:pt modelId="{EF0D23F8-9DA8-4D10-A45E-5E1852F59974}" type="pres">
      <dgm:prSet presAssocID="{F0ED0228-C0DD-4977-992C-D5EB16249C0F}" presName="hierRoot2" presStyleCnt="0"/>
      <dgm:spPr/>
    </dgm:pt>
    <dgm:pt modelId="{94235E2C-AC11-4BF6-BE82-22AF3699E201}" type="pres">
      <dgm:prSet presAssocID="{F0ED0228-C0DD-4977-992C-D5EB16249C0F}" presName="composite2" presStyleCnt="0"/>
      <dgm:spPr/>
    </dgm:pt>
    <dgm:pt modelId="{011460F5-1474-4D3B-97F9-F0177CB33DBB}" type="pres">
      <dgm:prSet presAssocID="{F0ED0228-C0DD-4977-992C-D5EB16249C0F}" presName="image2" presStyleLbl="node2" presStyleIdx="0" presStyleCnt="2" custLinFactX="-100000" custLinFactNeighborX="-135300" custLinFactNeighborY="-1538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40102F8-37F6-4151-9F8A-40AD27D98276}" type="pres">
      <dgm:prSet presAssocID="{F0ED0228-C0DD-4977-992C-D5EB16249C0F}" presName="text2" presStyleLbl="revTx" presStyleIdx="1" presStyleCnt="6" custLinFactNeighborX="29641" custLinFactNeighborY="-8066">
        <dgm:presLayoutVars>
          <dgm:chPref val="3"/>
        </dgm:presLayoutVars>
      </dgm:prSet>
      <dgm:spPr/>
    </dgm:pt>
    <dgm:pt modelId="{EF0D1A06-0693-42FE-9AEA-9190EB202BDE}" type="pres">
      <dgm:prSet presAssocID="{F0ED0228-C0DD-4977-992C-D5EB16249C0F}" presName="hierChild3" presStyleCnt="0"/>
      <dgm:spPr/>
    </dgm:pt>
    <dgm:pt modelId="{6DA659A1-3D7E-4CD8-B733-F0EE802B701B}" type="pres">
      <dgm:prSet presAssocID="{418000D6-A575-425E-9AE2-00CAE43E635D}" presName="Name17" presStyleLbl="parChTrans1D3" presStyleIdx="0" presStyleCnt="3"/>
      <dgm:spPr/>
    </dgm:pt>
    <dgm:pt modelId="{3B3AD68B-CB54-4709-8FB1-A2CB5961A350}" type="pres">
      <dgm:prSet presAssocID="{BA79A485-EAAB-4112-AC36-6345E101AD52}" presName="hierRoot3" presStyleCnt="0"/>
      <dgm:spPr/>
    </dgm:pt>
    <dgm:pt modelId="{B5B32D61-1A0C-41F8-A678-B81A469C4167}" type="pres">
      <dgm:prSet presAssocID="{BA79A485-EAAB-4112-AC36-6345E101AD52}" presName="composite3" presStyleCnt="0"/>
      <dgm:spPr/>
    </dgm:pt>
    <dgm:pt modelId="{50435FDF-6F7D-4A5C-A2DC-1096CC101EA3}" type="pres">
      <dgm:prSet presAssocID="{BA79A485-EAAB-4112-AC36-6345E101AD52}" presName="image3" presStyleLbl="node3" presStyleIdx="0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CAC9817-5651-4665-80AD-AC8A5E68E38B}" type="pres">
      <dgm:prSet presAssocID="{BA79A485-EAAB-4112-AC36-6345E101AD52}" presName="text3" presStyleLbl="revTx" presStyleIdx="2" presStyleCnt="6">
        <dgm:presLayoutVars>
          <dgm:chPref val="3"/>
        </dgm:presLayoutVars>
      </dgm:prSet>
      <dgm:spPr/>
    </dgm:pt>
    <dgm:pt modelId="{A0619808-D751-44F1-806C-971FB35A3FFE}" type="pres">
      <dgm:prSet presAssocID="{BA79A485-EAAB-4112-AC36-6345E101AD52}" presName="hierChild4" presStyleCnt="0"/>
      <dgm:spPr/>
    </dgm:pt>
    <dgm:pt modelId="{5582A9CF-0806-4D2B-AD20-E8505359DFB9}" type="pres">
      <dgm:prSet presAssocID="{8969D710-0FBB-4C83-8229-23E0BFE563B7}" presName="Name17" presStyleLbl="parChTrans1D3" presStyleIdx="1" presStyleCnt="3"/>
      <dgm:spPr/>
    </dgm:pt>
    <dgm:pt modelId="{F341FE48-998B-4C68-9BF9-068C97B37191}" type="pres">
      <dgm:prSet presAssocID="{86ACB0E9-E03B-492E-AC94-3C93902059A7}" presName="hierRoot3" presStyleCnt="0"/>
      <dgm:spPr/>
    </dgm:pt>
    <dgm:pt modelId="{AD4CCAF2-298D-42D3-B877-876959E5E294}" type="pres">
      <dgm:prSet presAssocID="{86ACB0E9-E03B-492E-AC94-3C93902059A7}" presName="composite3" presStyleCnt="0"/>
      <dgm:spPr/>
    </dgm:pt>
    <dgm:pt modelId="{2AA5F6DC-927E-4A2D-88BF-E4C64F806EDF}" type="pres">
      <dgm:prSet presAssocID="{86ACB0E9-E03B-492E-AC94-3C93902059A7}" presName="image3" presStyleLbl="node3" presStyleIdx="1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69686B-5532-4AAB-85EB-AE8F7F58E12B}" type="pres">
      <dgm:prSet presAssocID="{86ACB0E9-E03B-492E-AC94-3C93902059A7}" presName="text3" presStyleLbl="revTx" presStyleIdx="3" presStyleCnt="6">
        <dgm:presLayoutVars>
          <dgm:chPref val="3"/>
        </dgm:presLayoutVars>
      </dgm:prSet>
      <dgm:spPr/>
    </dgm:pt>
    <dgm:pt modelId="{BFC168B1-2632-445F-866D-A6A74690AF5E}" type="pres">
      <dgm:prSet presAssocID="{86ACB0E9-E03B-492E-AC94-3C93902059A7}" presName="hierChild4" presStyleCnt="0"/>
      <dgm:spPr/>
    </dgm:pt>
    <dgm:pt modelId="{16D6D7B9-66D6-4BA6-9582-0113923A4DBA}" type="pres">
      <dgm:prSet presAssocID="{D102F7FB-E4A6-4F97-A9E1-316B95D88CE4}" presName="Name10" presStyleLbl="parChTrans1D2" presStyleIdx="1" presStyleCnt="2"/>
      <dgm:spPr/>
    </dgm:pt>
    <dgm:pt modelId="{A3510BA7-DB4E-4D10-9E94-3EB3E6D3DDCA}" type="pres">
      <dgm:prSet presAssocID="{2CB8B872-E214-498E-A258-71DADFEDDBB6}" presName="hierRoot2" presStyleCnt="0"/>
      <dgm:spPr/>
    </dgm:pt>
    <dgm:pt modelId="{36222B61-7230-46C7-A6D1-CAB485AA1360}" type="pres">
      <dgm:prSet presAssocID="{2CB8B872-E214-498E-A258-71DADFEDDBB6}" presName="composite2" presStyleCnt="0"/>
      <dgm:spPr/>
    </dgm:pt>
    <dgm:pt modelId="{67184DBE-D0C6-4079-B234-A1FFFEED2B25}" type="pres">
      <dgm:prSet presAssocID="{2CB8B872-E214-498E-A258-71DADFEDDBB6}" presName="image2" presStyleLbl="node2" presStyleIdx="1" presStyleCnt="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3F0DCB-C09A-4B01-B040-F8C2102B5543}" type="pres">
      <dgm:prSet presAssocID="{2CB8B872-E214-498E-A258-71DADFEDDBB6}" presName="text2" presStyleLbl="revTx" presStyleIdx="4" presStyleCnt="6" custLinFactNeighborX="8818" custLinFactNeighborY="-9269">
        <dgm:presLayoutVars>
          <dgm:chPref val="3"/>
        </dgm:presLayoutVars>
      </dgm:prSet>
      <dgm:spPr/>
    </dgm:pt>
    <dgm:pt modelId="{1AB9D124-4B65-49A4-81A7-F85D66A2A01B}" type="pres">
      <dgm:prSet presAssocID="{2CB8B872-E214-498E-A258-71DADFEDDBB6}" presName="hierChild3" presStyleCnt="0"/>
      <dgm:spPr/>
    </dgm:pt>
    <dgm:pt modelId="{650DF94F-1123-491B-BCF8-0BB846404A63}" type="pres">
      <dgm:prSet presAssocID="{C6DF60AA-311C-4520-AE7D-7823ECFEE5A5}" presName="Name17" presStyleLbl="parChTrans1D3" presStyleIdx="2" presStyleCnt="3"/>
      <dgm:spPr/>
    </dgm:pt>
    <dgm:pt modelId="{B7FF9F95-BCB3-4FDC-9ACD-D179E504E35C}" type="pres">
      <dgm:prSet presAssocID="{8199CB30-69EB-48D3-BCFD-31CB5323B554}" presName="hierRoot3" presStyleCnt="0"/>
      <dgm:spPr/>
    </dgm:pt>
    <dgm:pt modelId="{D808980F-A650-4FC4-A879-5D4A6A7A91BC}" type="pres">
      <dgm:prSet presAssocID="{8199CB30-69EB-48D3-BCFD-31CB5323B554}" presName="composite3" presStyleCnt="0"/>
      <dgm:spPr/>
    </dgm:pt>
    <dgm:pt modelId="{180A0E72-3A2A-4C58-B906-90C37885C556}" type="pres">
      <dgm:prSet presAssocID="{8199CB30-69EB-48D3-BCFD-31CB5323B554}" presName="image3" presStyleLbl="node3" presStyleIdx="2" presStyleCnt="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E97CBD4-E45F-4AAE-A121-8A23E2E893A6}" type="pres">
      <dgm:prSet presAssocID="{8199CB30-69EB-48D3-BCFD-31CB5323B554}" presName="text3" presStyleLbl="revTx" presStyleIdx="5" presStyleCnt="6" custLinFactNeighborX="4810" custLinFactNeighborY="1202">
        <dgm:presLayoutVars>
          <dgm:chPref val="3"/>
        </dgm:presLayoutVars>
      </dgm:prSet>
      <dgm:spPr/>
    </dgm:pt>
    <dgm:pt modelId="{2C46A1DA-26BB-4BAB-BEB2-611C0D85D820}" type="pres">
      <dgm:prSet presAssocID="{8199CB30-69EB-48D3-BCFD-31CB5323B554}" presName="hierChild4" presStyleCnt="0"/>
      <dgm:spPr/>
    </dgm:pt>
  </dgm:ptLst>
  <dgm:cxnLst>
    <dgm:cxn modelId="{EAAD5001-4526-4DC8-ABDC-F05E33C8927E}" type="presOf" srcId="{86ACB0E9-E03B-492E-AC94-3C93902059A7}" destId="{8169686B-5532-4AAB-85EB-AE8F7F58E12B}" srcOrd="0" destOrd="0" presId="urn:microsoft.com/office/officeart/2009/layout/CirclePictureHierarchy"/>
    <dgm:cxn modelId="{E9DF0604-FB21-46E0-8715-C13E927ADB32}" srcId="{424E5322-E70B-4719-A25C-D58A7932A374}" destId="{28ED9835-9671-4920-8DB6-7A58642E73CF}" srcOrd="0" destOrd="0" parTransId="{05B5A97E-FEBF-4F54-91CC-ECB3E31DE80A}" sibTransId="{F2E3DB11-B4D8-409A-A3BE-468D99424275}"/>
    <dgm:cxn modelId="{BCD0B606-7733-4DED-B935-DA9EC12BBBCB}" srcId="{28ED9835-9671-4920-8DB6-7A58642E73CF}" destId="{F0ED0228-C0DD-4977-992C-D5EB16249C0F}" srcOrd="0" destOrd="0" parTransId="{DC205A07-29C5-48B4-8996-EF9795DCD3E6}" sibTransId="{46418F22-24CC-4C8D-AC83-C8CFC6923776}"/>
    <dgm:cxn modelId="{E2A80F27-6969-4DFB-8AF4-BC0AE8EA1461}" type="presOf" srcId="{F0ED0228-C0DD-4977-992C-D5EB16249C0F}" destId="{240102F8-37F6-4151-9F8A-40AD27D98276}" srcOrd="0" destOrd="0" presId="urn:microsoft.com/office/officeart/2009/layout/CirclePictureHierarchy"/>
    <dgm:cxn modelId="{7A0C502C-5285-4EA2-9FEA-9CD555DE2DEC}" srcId="{2CB8B872-E214-498E-A258-71DADFEDDBB6}" destId="{8199CB30-69EB-48D3-BCFD-31CB5323B554}" srcOrd="0" destOrd="0" parTransId="{C6DF60AA-311C-4520-AE7D-7823ECFEE5A5}" sibTransId="{871E614D-091E-459B-AD9B-3634A7DB00FE}"/>
    <dgm:cxn modelId="{8017BF38-3074-4CB0-BCCF-2093A239315B}" srcId="{F0ED0228-C0DD-4977-992C-D5EB16249C0F}" destId="{86ACB0E9-E03B-492E-AC94-3C93902059A7}" srcOrd="1" destOrd="0" parTransId="{8969D710-0FBB-4C83-8229-23E0BFE563B7}" sibTransId="{78FA1464-4755-448F-9C88-D2C39CB53A32}"/>
    <dgm:cxn modelId="{63389A39-C580-4B01-BA7B-018601EFA51F}" type="presOf" srcId="{2CB8B872-E214-498E-A258-71DADFEDDBB6}" destId="{FA3F0DCB-C09A-4B01-B040-F8C2102B5543}" srcOrd="0" destOrd="0" presId="urn:microsoft.com/office/officeart/2009/layout/CirclePictureHierarchy"/>
    <dgm:cxn modelId="{2D21893E-02CF-4242-9D9A-910FC4313682}" type="presOf" srcId="{8199CB30-69EB-48D3-BCFD-31CB5323B554}" destId="{1E97CBD4-E45F-4AAE-A121-8A23E2E893A6}" srcOrd="0" destOrd="0" presId="urn:microsoft.com/office/officeart/2009/layout/CirclePictureHierarchy"/>
    <dgm:cxn modelId="{B5994F43-5A92-4AB1-B97F-C944ACD304FD}" type="presOf" srcId="{418000D6-A575-425E-9AE2-00CAE43E635D}" destId="{6DA659A1-3D7E-4CD8-B733-F0EE802B701B}" srcOrd="0" destOrd="0" presId="urn:microsoft.com/office/officeart/2009/layout/CirclePictureHierarchy"/>
    <dgm:cxn modelId="{7AA26E4D-B811-4526-BC9A-5B89CF609F43}" srcId="{F0ED0228-C0DD-4977-992C-D5EB16249C0F}" destId="{BA79A485-EAAB-4112-AC36-6345E101AD52}" srcOrd="0" destOrd="0" parTransId="{418000D6-A575-425E-9AE2-00CAE43E635D}" sibTransId="{5078D0E5-2D6B-4DFC-946F-686D613654DF}"/>
    <dgm:cxn modelId="{E3152D4E-3B39-4A4C-85F7-A16E5F6678D0}" type="presOf" srcId="{BA79A485-EAAB-4112-AC36-6345E101AD52}" destId="{BCAC9817-5651-4665-80AD-AC8A5E68E38B}" srcOrd="0" destOrd="0" presId="urn:microsoft.com/office/officeart/2009/layout/CirclePictureHierarchy"/>
    <dgm:cxn modelId="{CA144D76-49EC-477C-952E-8836AF13FC40}" type="presOf" srcId="{D102F7FB-E4A6-4F97-A9E1-316B95D88CE4}" destId="{16D6D7B9-66D6-4BA6-9582-0113923A4DBA}" srcOrd="0" destOrd="0" presId="urn:microsoft.com/office/officeart/2009/layout/CirclePictureHierarchy"/>
    <dgm:cxn modelId="{54B7847E-8BF7-4C39-8740-AA94AA49EA27}" type="presOf" srcId="{28ED9835-9671-4920-8DB6-7A58642E73CF}" destId="{A52302A3-B404-4E9B-A0EB-1122E2E90CD6}" srcOrd="0" destOrd="0" presId="urn:microsoft.com/office/officeart/2009/layout/CirclePictureHierarchy"/>
    <dgm:cxn modelId="{3FC3EE81-0348-4C21-9753-95BA0616BD69}" type="presOf" srcId="{C6DF60AA-311C-4520-AE7D-7823ECFEE5A5}" destId="{650DF94F-1123-491B-BCF8-0BB846404A63}" srcOrd="0" destOrd="0" presId="urn:microsoft.com/office/officeart/2009/layout/CirclePictureHierarchy"/>
    <dgm:cxn modelId="{69E64283-83DC-45F9-B495-A775CC25DD27}" type="presOf" srcId="{424E5322-E70B-4719-A25C-D58A7932A374}" destId="{CA679307-3DA2-4DE2-A9F3-1F31ABDF9036}" srcOrd="0" destOrd="0" presId="urn:microsoft.com/office/officeart/2009/layout/CirclePictureHierarchy"/>
    <dgm:cxn modelId="{0C6F30C9-5EDA-435B-8688-F7EA2B64ABAD}" type="presOf" srcId="{DC205A07-29C5-48B4-8996-EF9795DCD3E6}" destId="{A2A74602-1FC2-410B-AF89-B90530E239E5}" srcOrd="0" destOrd="0" presId="urn:microsoft.com/office/officeart/2009/layout/CirclePictureHierarchy"/>
    <dgm:cxn modelId="{A69574DF-008E-4AE7-92B9-F77CD7BAE527}" srcId="{28ED9835-9671-4920-8DB6-7A58642E73CF}" destId="{2CB8B872-E214-498E-A258-71DADFEDDBB6}" srcOrd="1" destOrd="0" parTransId="{D102F7FB-E4A6-4F97-A9E1-316B95D88CE4}" sibTransId="{3A56CC65-BA04-4F1B-B9F2-5A2F70D35048}"/>
    <dgm:cxn modelId="{7C93F9F1-8005-4868-8F3B-44CA693F9912}" type="presOf" srcId="{8969D710-0FBB-4C83-8229-23E0BFE563B7}" destId="{5582A9CF-0806-4D2B-AD20-E8505359DFB9}" srcOrd="0" destOrd="0" presId="urn:microsoft.com/office/officeart/2009/layout/CirclePictureHierarchy"/>
    <dgm:cxn modelId="{EA8FC057-40D6-4D0E-8F65-11F0721DEAD0}" type="presParOf" srcId="{CA679307-3DA2-4DE2-A9F3-1F31ABDF9036}" destId="{40CDBB82-A23A-487B-B911-E6254505499B}" srcOrd="0" destOrd="0" presId="urn:microsoft.com/office/officeart/2009/layout/CirclePictureHierarchy"/>
    <dgm:cxn modelId="{E5428606-8D1A-4222-831E-6603C78FC2C1}" type="presParOf" srcId="{40CDBB82-A23A-487B-B911-E6254505499B}" destId="{5CF22AF5-1BCA-4672-B4E9-AF422DE51BD9}" srcOrd="0" destOrd="0" presId="urn:microsoft.com/office/officeart/2009/layout/CirclePictureHierarchy"/>
    <dgm:cxn modelId="{219BC6EC-D1F7-4DA6-9288-277848F71613}" type="presParOf" srcId="{5CF22AF5-1BCA-4672-B4E9-AF422DE51BD9}" destId="{1FFF7BA3-2C6F-40DB-8998-E398DC960022}" srcOrd="0" destOrd="0" presId="urn:microsoft.com/office/officeart/2009/layout/CirclePictureHierarchy"/>
    <dgm:cxn modelId="{7A7D8731-62AD-4276-B82D-222172A6C0EF}" type="presParOf" srcId="{5CF22AF5-1BCA-4672-B4E9-AF422DE51BD9}" destId="{A52302A3-B404-4E9B-A0EB-1122E2E90CD6}" srcOrd="1" destOrd="0" presId="urn:microsoft.com/office/officeart/2009/layout/CirclePictureHierarchy"/>
    <dgm:cxn modelId="{F2D7820B-260D-43D3-A120-15EC25661D05}" type="presParOf" srcId="{40CDBB82-A23A-487B-B911-E6254505499B}" destId="{5C9D3AC4-6F18-4511-B07F-58C102D8468C}" srcOrd="1" destOrd="0" presId="urn:microsoft.com/office/officeart/2009/layout/CirclePictureHierarchy"/>
    <dgm:cxn modelId="{358585D8-6FD7-47C1-8DAD-AA2053F3BBCF}" type="presParOf" srcId="{5C9D3AC4-6F18-4511-B07F-58C102D8468C}" destId="{A2A74602-1FC2-410B-AF89-B90530E239E5}" srcOrd="0" destOrd="0" presId="urn:microsoft.com/office/officeart/2009/layout/CirclePictureHierarchy"/>
    <dgm:cxn modelId="{AC242CD5-AB45-457C-9BA6-09BF11C56E62}" type="presParOf" srcId="{5C9D3AC4-6F18-4511-B07F-58C102D8468C}" destId="{EF0D23F8-9DA8-4D10-A45E-5E1852F59974}" srcOrd="1" destOrd="0" presId="urn:microsoft.com/office/officeart/2009/layout/CirclePictureHierarchy"/>
    <dgm:cxn modelId="{3317BB14-B216-4CE3-B730-6B6035A82413}" type="presParOf" srcId="{EF0D23F8-9DA8-4D10-A45E-5E1852F59974}" destId="{94235E2C-AC11-4BF6-BE82-22AF3699E201}" srcOrd="0" destOrd="0" presId="urn:microsoft.com/office/officeart/2009/layout/CirclePictureHierarchy"/>
    <dgm:cxn modelId="{7496E7A7-C508-4D2D-A9E5-D23D91DB2544}" type="presParOf" srcId="{94235E2C-AC11-4BF6-BE82-22AF3699E201}" destId="{011460F5-1474-4D3B-97F9-F0177CB33DBB}" srcOrd="0" destOrd="0" presId="urn:microsoft.com/office/officeart/2009/layout/CirclePictureHierarchy"/>
    <dgm:cxn modelId="{818CEAD2-7E9C-430E-9C71-BAF39FD90523}" type="presParOf" srcId="{94235E2C-AC11-4BF6-BE82-22AF3699E201}" destId="{240102F8-37F6-4151-9F8A-40AD27D98276}" srcOrd="1" destOrd="0" presId="urn:microsoft.com/office/officeart/2009/layout/CirclePictureHierarchy"/>
    <dgm:cxn modelId="{14F4CE4F-9667-410F-9046-24FBA04BC08B}" type="presParOf" srcId="{EF0D23F8-9DA8-4D10-A45E-5E1852F59974}" destId="{EF0D1A06-0693-42FE-9AEA-9190EB202BDE}" srcOrd="1" destOrd="0" presId="urn:microsoft.com/office/officeart/2009/layout/CirclePictureHierarchy"/>
    <dgm:cxn modelId="{B408E71D-CA90-481F-9B30-2D7B336BBADD}" type="presParOf" srcId="{EF0D1A06-0693-42FE-9AEA-9190EB202BDE}" destId="{6DA659A1-3D7E-4CD8-B733-F0EE802B701B}" srcOrd="0" destOrd="0" presId="urn:microsoft.com/office/officeart/2009/layout/CirclePictureHierarchy"/>
    <dgm:cxn modelId="{6EB79B32-AD39-468D-8E9A-2A61943F6A71}" type="presParOf" srcId="{EF0D1A06-0693-42FE-9AEA-9190EB202BDE}" destId="{3B3AD68B-CB54-4709-8FB1-A2CB5961A350}" srcOrd="1" destOrd="0" presId="urn:microsoft.com/office/officeart/2009/layout/CirclePictureHierarchy"/>
    <dgm:cxn modelId="{0CB2DACD-E17C-4473-886C-417B5B2B3C9A}" type="presParOf" srcId="{3B3AD68B-CB54-4709-8FB1-A2CB5961A350}" destId="{B5B32D61-1A0C-41F8-A678-B81A469C4167}" srcOrd="0" destOrd="0" presId="urn:microsoft.com/office/officeart/2009/layout/CirclePictureHierarchy"/>
    <dgm:cxn modelId="{BF8D98FE-3242-4F92-8A91-3734DCF04427}" type="presParOf" srcId="{B5B32D61-1A0C-41F8-A678-B81A469C4167}" destId="{50435FDF-6F7D-4A5C-A2DC-1096CC101EA3}" srcOrd="0" destOrd="0" presId="urn:microsoft.com/office/officeart/2009/layout/CirclePictureHierarchy"/>
    <dgm:cxn modelId="{3CC109B3-7924-485C-A794-004F601891A0}" type="presParOf" srcId="{B5B32D61-1A0C-41F8-A678-B81A469C4167}" destId="{BCAC9817-5651-4665-80AD-AC8A5E68E38B}" srcOrd="1" destOrd="0" presId="urn:microsoft.com/office/officeart/2009/layout/CirclePictureHierarchy"/>
    <dgm:cxn modelId="{74C22DD0-8ABF-4A9A-B84B-09FAA00854AD}" type="presParOf" srcId="{3B3AD68B-CB54-4709-8FB1-A2CB5961A350}" destId="{A0619808-D751-44F1-806C-971FB35A3FFE}" srcOrd="1" destOrd="0" presId="urn:microsoft.com/office/officeart/2009/layout/CirclePictureHierarchy"/>
    <dgm:cxn modelId="{E3238E93-89E5-4803-80F2-5971E2AE063F}" type="presParOf" srcId="{EF0D1A06-0693-42FE-9AEA-9190EB202BDE}" destId="{5582A9CF-0806-4D2B-AD20-E8505359DFB9}" srcOrd="2" destOrd="0" presId="urn:microsoft.com/office/officeart/2009/layout/CirclePictureHierarchy"/>
    <dgm:cxn modelId="{9FD7B3B6-443C-481E-BEA6-249ABEA23471}" type="presParOf" srcId="{EF0D1A06-0693-42FE-9AEA-9190EB202BDE}" destId="{F341FE48-998B-4C68-9BF9-068C97B37191}" srcOrd="3" destOrd="0" presId="urn:microsoft.com/office/officeart/2009/layout/CirclePictureHierarchy"/>
    <dgm:cxn modelId="{E1F95686-B285-4166-BAA5-B85274893399}" type="presParOf" srcId="{F341FE48-998B-4C68-9BF9-068C97B37191}" destId="{AD4CCAF2-298D-42D3-B877-876959E5E294}" srcOrd="0" destOrd="0" presId="urn:microsoft.com/office/officeart/2009/layout/CirclePictureHierarchy"/>
    <dgm:cxn modelId="{A6544FF4-3103-4AED-8429-45DB9A217648}" type="presParOf" srcId="{AD4CCAF2-298D-42D3-B877-876959E5E294}" destId="{2AA5F6DC-927E-4A2D-88BF-E4C64F806EDF}" srcOrd="0" destOrd="0" presId="urn:microsoft.com/office/officeart/2009/layout/CirclePictureHierarchy"/>
    <dgm:cxn modelId="{615FA8FF-9D41-4C5C-A9BD-B001B318DD6C}" type="presParOf" srcId="{AD4CCAF2-298D-42D3-B877-876959E5E294}" destId="{8169686B-5532-4AAB-85EB-AE8F7F58E12B}" srcOrd="1" destOrd="0" presId="urn:microsoft.com/office/officeart/2009/layout/CirclePictureHierarchy"/>
    <dgm:cxn modelId="{549B88CA-3D30-450E-85BA-78A261AFDFCC}" type="presParOf" srcId="{F341FE48-998B-4C68-9BF9-068C97B37191}" destId="{BFC168B1-2632-445F-866D-A6A74690AF5E}" srcOrd="1" destOrd="0" presId="urn:microsoft.com/office/officeart/2009/layout/CirclePictureHierarchy"/>
    <dgm:cxn modelId="{AA3B7508-2038-4DDA-A10B-8A8CA0760DB4}" type="presParOf" srcId="{5C9D3AC4-6F18-4511-B07F-58C102D8468C}" destId="{16D6D7B9-66D6-4BA6-9582-0113923A4DBA}" srcOrd="2" destOrd="0" presId="urn:microsoft.com/office/officeart/2009/layout/CirclePictureHierarchy"/>
    <dgm:cxn modelId="{22A1F1E5-F677-4E3A-8ABD-8F3F7354129C}" type="presParOf" srcId="{5C9D3AC4-6F18-4511-B07F-58C102D8468C}" destId="{A3510BA7-DB4E-4D10-9E94-3EB3E6D3DDCA}" srcOrd="3" destOrd="0" presId="urn:microsoft.com/office/officeart/2009/layout/CirclePictureHierarchy"/>
    <dgm:cxn modelId="{A9703219-4F16-4304-BB1A-4E9EB53A7AAC}" type="presParOf" srcId="{A3510BA7-DB4E-4D10-9E94-3EB3E6D3DDCA}" destId="{36222B61-7230-46C7-A6D1-CAB485AA1360}" srcOrd="0" destOrd="0" presId="urn:microsoft.com/office/officeart/2009/layout/CirclePictureHierarchy"/>
    <dgm:cxn modelId="{8AA497A3-7498-4E1D-8292-5506C9BF8335}" type="presParOf" srcId="{36222B61-7230-46C7-A6D1-CAB485AA1360}" destId="{67184DBE-D0C6-4079-B234-A1FFFEED2B25}" srcOrd="0" destOrd="0" presId="urn:microsoft.com/office/officeart/2009/layout/CirclePictureHierarchy"/>
    <dgm:cxn modelId="{0E7A423C-5752-4117-81AD-6BE8EA8CFD8C}" type="presParOf" srcId="{36222B61-7230-46C7-A6D1-CAB485AA1360}" destId="{FA3F0DCB-C09A-4B01-B040-F8C2102B5543}" srcOrd="1" destOrd="0" presId="urn:microsoft.com/office/officeart/2009/layout/CirclePictureHierarchy"/>
    <dgm:cxn modelId="{FA79F256-E4C7-416F-ACD0-14C029AC5B9A}" type="presParOf" srcId="{A3510BA7-DB4E-4D10-9E94-3EB3E6D3DDCA}" destId="{1AB9D124-4B65-49A4-81A7-F85D66A2A01B}" srcOrd="1" destOrd="0" presId="urn:microsoft.com/office/officeart/2009/layout/CirclePictureHierarchy"/>
    <dgm:cxn modelId="{21667AC1-8140-45CD-9C89-FB07A8F84AA9}" type="presParOf" srcId="{1AB9D124-4B65-49A4-81A7-F85D66A2A01B}" destId="{650DF94F-1123-491B-BCF8-0BB846404A63}" srcOrd="0" destOrd="0" presId="urn:microsoft.com/office/officeart/2009/layout/CirclePictureHierarchy"/>
    <dgm:cxn modelId="{C97C325D-0344-4ED0-9AB4-E0C9425F9C11}" type="presParOf" srcId="{1AB9D124-4B65-49A4-81A7-F85D66A2A01B}" destId="{B7FF9F95-BCB3-4FDC-9ACD-D179E504E35C}" srcOrd="1" destOrd="0" presId="urn:microsoft.com/office/officeart/2009/layout/CirclePictureHierarchy"/>
    <dgm:cxn modelId="{A1A33885-EA95-4786-B0FE-282F33727232}" type="presParOf" srcId="{B7FF9F95-BCB3-4FDC-9ACD-D179E504E35C}" destId="{D808980F-A650-4FC4-A879-5D4A6A7A91BC}" srcOrd="0" destOrd="0" presId="urn:microsoft.com/office/officeart/2009/layout/CirclePictureHierarchy"/>
    <dgm:cxn modelId="{0AC31285-BB99-4495-B2FB-28B9C395275A}" type="presParOf" srcId="{D808980F-A650-4FC4-A879-5D4A6A7A91BC}" destId="{180A0E72-3A2A-4C58-B906-90C37885C556}" srcOrd="0" destOrd="0" presId="urn:microsoft.com/office/officeart/2009/layout/CirclePictureHierarchy"/>
    <dgm:cxn modelId="{1ECBF090-67A5-4269-AD99-8D5636B79F23}" type="presParOf" srcId="{D808980F-A650-4FC4-A879-5D4A6A7A91BC}" destId="{1E97CBD4-E45F-4AAE-A121-8A23E2E893A6}" srcOrd="1" destOrd="0" presId="urn:microsoft.com/office/officeart/2009/layout/CirclePictureHierarchy"/>
    <dgm:cxn modelId="{11350320-BFDB-455D-ACC9-9532DC438DB9}" type="presParOf" srcId="{B7FF9F95-BCB3-4FDC-9ACD-D179E504E35C}" destId="{2C46A1DA-26BB-4BAB-BEB2-611C0D85D820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3F0C29-B2FF-4CF1-BEAD-8FC9BA8F0FA4}" type="doc">
      <dgm:prSet loTypeId="urn:microsoft.com/office/officeart/2005/8/layout/p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F227C3A-592B-4987-85FD-9EB0413100ED}">
      <dgm:prSet phldrT="[Texto]"/>
      <dgm:spPr/>
      <dgm:t>
        <a:bodyPr/>
        <a:lstStyle/>
        <a:p>
          <a:pPr algn="just"/>
          <a:r>
            <a:rPr lang="pt-BR" dirty="0"/>
            <a:t>419.387 - </a:t>
          </a:r>
          <a:r>
            <a:rPr lang="pt-BR" b="1" dirty="0"/>
            <a:t>Famílias Cadastradas no </a:t>
          </a:r>
          <a:r>
            <a:rPr lang="pt-BR" b="1" dirty="0" err="1"/>
            <a:t>Cad</a:t>
          </a:r>
          <a:r>
            <a:rPr lang="pt-BR" b="1" dirty="0"/>
            <a:t> Único;</a:t>
          </a:r>
        </a:p>
        <a:p>
          <a:pPr algn="just"/>
          <a:r>
            <a:rPr lang="pt-BR" dirty="0"/>
            <a:t>114.397 - </a:t>
          </a:r>
          <a:r>
            <a:rPr lang="pt-BR" b="1" dirty="0"/>
            <a:t>Famílias Beneficiárias do Bolsa Família;</a:t>
          </a:r>
        </a:p>
        <a:p>
          <a:pPr algn="just"/>
          <a:r>
            <a:rPr lang="pt-BR" dirty="0"/>
            <a:t>43.535 - </a:t>
          </a:r>
          <a:r>
            <a:rPr lang="pt-BR" b="1" dirty="0"/>
            <a:t>Beneficiários do BPC Idoso;</a:t>
          </a:r>
        </a:p>
        <a:p>
          <a:pPr algn="just"/>
          <a:r>
            <a:rPr lang="pt-BR" dirty="0"/>
            <a:t>40.904 - </a:t>
          </a:r>
          <a:r>
            <a:rPr lang="pt-BR" b="1" i="0" dirty="0"/>
            <a:t>Beneficiários  do BPC – PCD;</a:t>
          </a:r>
        </a:p>
        <a:p>
          <a:pPr algn="just"/>
          <a:r>
            <a:rPr lang="pt-BR" i="1" dirty="0"/>
            <a:t>Fonte Censo SUAS:2019</a:t>
          </a:r>
          <a:endParaRPr lang="pt-BR" dirty="0"/>
        </a:p>
      </dgm:t>
    </dgm:pt>
    <dgm:pt modelId="{78246A93-B8EA-4768-A3BF-9144FD40AF45}" type="parTrans" cxnId="{45B9B2AA-B3F5-4306-A900-1C3E14D236E0}">
      <dgm:prSet/>
      <dgm:spPr/>
      <dgm:t>
        <a:bodyPr/>
        <a:lstStyle/>
        <a:p>
          <a:endParaRPr lang="pt-BR"/>
        </a:p>
      </dgm:t>
    </dgm:pt>
    <dgm:pt modelId="{95CBED91-7E3A-404B-9A1F-351E35FEA988}" type="sibTrans" cxnId="{45B9B2AA-B3F5-4306-A900-1C3E14D236E0}">
      <dgm:prSet/>
      <dgm:spPr/>
      <dgm:t>
        <a:bodyPr/>
        <a:lstStyle/>
        <a:p>
          <a:endParaRPr lang="pt-BR"/>
        </a:p>
      </dgm:t>
    </dgm:pt>
    <dgm:pt modelId="{E3307FBB-8CDB-421D-8346-AAE7C2BFAD28}">
      <dgm:prSet phldrT="[Texto]" custT="1"/>
      <dgm:spPr/>
      <dgm:t>
        <a:bodyPr/>
        <a:lstStyle/>
        <a:p>
          <a:pPr algn="just"/>
          <a:endParaRPr lang="pt-BR" sz="1200" dirty="0">
            <a:latin typeface="+mn-lt"/>
          </a:endParaRPr>
        </a:p>
        <a:p>
          <a:pPr algn="just"/>
          <a:r>
            <a:rPr lang="pt-BR" sz="1200" dirty="0">
              <a:latin typeface="+mn-lt"/>
            </a:rPr>
            <a:t>145.758 - </a:t>
          </a:r>
          <a:r>
            <a:rPr lang="pt-BR" sz="1200" b="1" dirty="0">
              <a:latin typeface="+mn-lt"/>
            </a:rPr>
            <a:t>Famílias acompanhadas pelo PAIF em 2019;</a:t>
          </a:r>
        </a:p>
        <a:p>
          <a:pPr algn="just"/>
          <a:r>
            <a:rPr lang="pt-BR" sz="1200" dirty="0">
              <a:latin typeface="+mn-lt"/>
            </a:rPr>
            <a:t>103.058  - </a:t>
          </a:r>
          <a:r>
            <a:rPr lang="pt-BR" sz="1200" b="1" dirty="0">
              <a:latin typeface="+mn-lt"/>
            </a:rPr>
            <a:t>Visitas domiciliares pelo PAIF;</a:t>
          </a:r>
        </a:p>
        <a:p>
          <a:pPr algn="just"/>
          <a:r>
            <a:rPr lang="pt-BR" sz="1200" b="0" dirty="0">
              <a:latin typeface="+mn-lt"/>
            </a:rPr>
            <a:t>961.285  - </a:t>
          </a:r>
          <a:r>
            <a:rPr lang="pt-BR" sz="1200" b="1" dirty="0">
              <a:latin typeface="+mn-lt"/>
            </a:rPr>
            <a:t>Atendimentos Individuais </a:t>
          </a:r>
        </a:p>
        <a:p>
          <a:pPr algn="just"/>
          <a:r>
            <a:rPr lang="pt-BR" sz="1200" b="0" dirty="0">
              <a:latin typeface="+mn-lt"/>
            </a:rPr>
            <a:t>63.000 - </a:t>
          </a:r>
          <a:r>
            <a:rPr lang="pt-BR" sz="1200" b="1" dirty="0">
              <a:latin typeface="+mn-lt"/>
            </a:rPr>
            <a:t>Fa</a:t>
          </a:r>
          <a:r>
            <a:rPr lang="pt-BR" sz="1200" b="0" dirty="0">
              <a:latin typeface="+mn-lt"/>
            </a:rPr>
            <a:t>mí</a:t>
          </a:r>
          <a:r>
            <a:rPr lang="pt-BR" sz="1200" b="1" dirty="0">
              <a:latin typeface="+mn-lt"/>
            </a:rPr>
            <a:t>lias participantes dos grupos do PAIF;</a:t>
          </a:r>
        </a:p>
        <a:p>
          <a:pPr algn="just"/>
          <a:r>
            <a:rPr lang="pt-BR" sz="1200" b="0" i="1" dirty="0">
              <a:latin typeface="+mn-lt"/>
            </a:rPr>
            <a:t>Fonte RMA: 2019</a:t>
          </a:r>
        </a:p>
        <a:p>
          <a:pPr algn="ctr"/>
          <a:endParaRPr lang="pt-BR" sz="1200" b="1" dirty="0"/>
        </a:p>
        <a:p>
          <a:pPr algn="ctr"/>
          <a:endParaRPr lang="pt-BR" sz="1300" b="0" dirty="0"/>
        </a:p>
        <a:p>
          <a:pPr algn="ctr"/>
          <a:endParaRPr lang="pt-BR" sz="1300" dirty="0"/>
        </a:p>
      </dgm:t>
    </dgm:pt>
    <dgm:pt modelId="{9EDEF255-4C53-4B81-8F0A-37C7A22F8067}" type="parTrans" cxnId="{6B78BBCA-8DA8-46AD-8827-55296EC34A8F}">
      <dgm:prSet/>
      <dgm:spPr/>
      <dgm:t>
        <a:bodyPr/>
        <a:lstStyle/>
        <a:p>
          <a:endParaRPr lang="pt-BR"/>
        </a:p>
      </dgm:t>
    </dgm:pt>
    <dgm:pt modelId="{47532A95-38FB-430B-B649-1D0ED88824CE}" type="sibTrans" cxnId="{6B78BBCA-8DA8-46AD-8827-55296EC34A8F}">
      <dgm:prSet/>
      <dgm:spPr/>
      <dgm:t>
        <a:bodyPr/>
        <a:lstStyle/>
        <a:p>
          <a:endParaRPr lang="pt-BR"/>
        </a:p>
      </dgm:t>
    </dgm:pt>
    <dgm:pt modelId="{C0BA1AA6-BB5D-4632-B70E-D85961E76B09}">
      <dgm:prSet phldrT="[Texto]"/>
      <dgm:spPr/>
      <dgm:t>
        <a:bodyPr/>
        <a:lstStyle/>
        <a:p>
          <a:pPr algn="just"/>
          <a:r>
            <a:rPr lang="pt-BR" dirty="0"/>
            <a:t>206 </a:t>
          </a:r>
          <a:r>
            <a:rPr lang="pt-BR" b="1" dirty="0"/>
            <a:t>Unidades de Centros de Convivência de SCFV:</a:t>
          </a:r>
        </a:p>
        <a:p>
          <a:pPr algn="just"/>
          <a:r>
            <a:rPr lang="pt-BR" dirty="0"/>
            <a:t>124 </a:t>
          </a:r>
          <a:r>
            <a:rPr lang="pt-BR" b="1" dirty="0"/>
            <a:t>Unidades Públicas de SCFV</a:t>
          </a:r>
        </a:p>
        <a:p>
          <a:pPr algn="just"/>
          <a:r>
            <a:rPr lang="pt-BR" dirty="0"/>
            <a:t>82 </a:t>
          </a:r>
          <a:r>
            <a:rPr lang="pt-BR" b="1" dirty="0"/>
            <a:t>Unidades Privadas de SCFV</a:t>
          </a:r>
        </a:p>
        <a:p>
          <a:pPr algn="just"/>
          <a:r>
            <a:rPr lang="pt-BR" i="1" dirty="0"/>
            <a:t>Fonte RMA:2019</a:t>
          </a:r>
        </a:p>
        <a:p>
          <a:pPr algn="ctr"/>
          <a:endParaRPr lang="pt-BR" dirty="0"/>
        </a:p>
      </dgm:t>
    </dgm:pt>
    <dgm:pt modelId="{F4B34A39-3519-4822-8AD7-86F013E48D86}" type="sibTrans" cxnId="{6EEF6173-FD7F-4ADC-900B-BD358087007E}">
      <dgm:prSet/>
      <dgm:spPr/>
      <dgm:t>
        <a:bodyPr/>
        <a:lstStyle/>
        <a:p>
          <a:endParaRPr lang="pt-BR"/>
        </a:p>
      </dgm:t>
    </dgm:pt>
    <dgm:pt modelId="{6A50C352-7D1D-4601-99B0-C0F292B6B02A}" type="parTrans" cxnId="{6EEF6173-FD7F-4ADC-900B-BD358087007E}">
      <dgm:prSet/>
      <dgm:spPr/>
      <dgm:t>
        <a:bodyPr/>
        <a:lstStyle/>
        <a:p>
          <a:endParaRPr lang="pt-BR"/>
        </a:p>
      </dgm:t>
    </dgm:pt>
    <dgm:pt modelId="{ADD221D6-46EE-4668-A99C-D276AD410816}" type="pres">
      <dgm:prSet presAssocID="{6A3F0C29-B2FF-4CF1-BEAD-8FC9BA8F0FA4}" presName="Name0" presStyleCnt="0">
        <dgm:presLayoutVars>
          <dgm:dir/>
          <dgm:resizeHandles val="exact"/>
        </dgm:presLayoutVars>
      </dgm:prSet>
      <dgm:spPr/>
    </dgm:pt>
    <dgm:pt modelId="{0547D294-7372-4231-BC01-A3E69CBA0409}" type="pres">
      <dgm:prSet presAssocID="{9F227C3A-592B-4987-85FD-9EB0413100ED}" presName="compNode" presStyleCnt="0"/>
      <dgm:spPr/>
    </dgm:pt>
    <dgm:pt modelId="{C03E2FC2-1954-433A-BF42-8DDB89A31C88}" type="pres">
      <dgm:prSet presAssocID="{9F227C3A-592B-4987-85FD-9EB0413100ED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5D7F247F-F73D-47CF-B42E-BB3997E036B3}" type="pres">
      <dgm:prSet presAssocID="{9F227C3A-592B-4987-85FD-9EB0413100ED}" presName="textRect" presStyleLbl="revTx" presStyleIdx="0" presStyleCnt="3">
        <dgm:presLayoutVars>
          <dgm:bulletEnabled val="1"/>
        </dgm:presLayoutVars>
      </dgm:prSet>
      <dgm:spPr/>
    </dgm:pt>
    <dgm:pt modelId="{9EC9EC89-B187-4B63-8CEA-2212DA7E9FFD}" type="pres">
      <dgm:prSet presAssocID="{95CBED91-7E3A-404B-9A1F-351E35FEA988}" presName="sibTrans" presStyleLbl="sibTrans2D1" presStyleIdx="0" presStyleCnt="0"/>
      <dgm:spPr/>
    </dgm:pt>
    <dgm:pt modelId="{5E39213B-55FC-4558-8357-205143906F00}" type="pres">
      <dgm:prSet presAssocID="{E3307FBB-8CDB-421D-8346-AAE7C2BFAD28}" presName="compNode" presStyleCnt="0"/>
      <dgm:spPr/>
    </dgm:pt>
    <dgm:pt modelId="{A2E91614-2BF8-436B-9DC9-EC2CF210B0F8}" type="pres">
      <dgm:prSet presAssocID="{E3307FBB-8CDB-421D-8346-AAE7C2BFAD28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2875480-03AD-4A1F-B9A6-5D32BDADD9AF}" type="pres">
      <dgm:prSet presAssocID="{E3307FBB-8CDB-421D-8346-AAE7C2BFAD28}" presName="textRect" presStyleLbl="revTx" presStyleIdx="1" presStyleCnt="3" custLinFactNeighborX="1179" custLinFactNeighborY="-14826">
        <dgm:presLayoutVars>
          <dgm:bulletEnabled val="1"/>
        </dgm:presLayoutVars>
      </dgm:prSet>
      <dgm:spPr/>
    </dgm:pt>
    <dgm:pt modelId="{F62F9E1A-A68B-435D-91A6-11ECBDF6E7B5}" type="pres">
      <dgm:prSet presAssocID="{47532A95-38FB-430B-B649-1D0ED88824CE}" presName="sibTrans" presStyleLbl="sibTrans2D1" presStyleIdx="0" presStyleCnt="0"/>
      <dgm:spPr/>
    </dgm:pt>
    <dgm:pt modelId="{13D74A97-E7B0-4599-8780-F5D3A22C874F}" type="pres">
      <dgm:prSet presAssocID="{C0BA1AA6-BB5D-4632-B70E-D85961E76B09}" presName="compNode" presStyleCnt="0"/>
      <dgm:spPr/>
    </dgm:pt>
    <dgm:pt modelId="{4B038F8F-E2E4-4A97-B61C-937C846B42A0}" type="pres">
      <dgm:prSet presAssocID="{C0BA1AA6-BB5D-4632-B70E-D85961E76B09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83B76E7-B0BC-4BC7-81F5-21D0AB1C0732}" type="pres">
      <dgm:prSet presAssocID="{C0BA1AA6-BB5D-4632-B70E-D85961E76B09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35C26406-68C1-406C-9CD1-F67BA6FAA114}" type="presOf" srcId="{6A3F0C29-B2FF-4CF1-BEAD-8FC9BA8F0FA4}" destId="{ADD221D6-46EE-4668-A99C-D276AD410816}" srcOrd="0" destOrd="0" presId="urn:microsoft.com/office/officeart/2005/8/layout/pList1"/>
    <dgm:cxn modelId="{B6ED643C-AFA4-4030-B671-ED352F82EF6C}" type="presOf" srcId="{E3307FBB-8CDB-421D-8346-AAE7C2BFAD28}" destId="{92875480-03AD-4A1F-B9A6-5D32BDADD9AF}" srcOrd="0" destOrd="0" presId="urn:microsoft.com/office/officeart/2005/8/layout/pList1"/>
    <dgm:cxn modelId="{0C398060-4993-4FD9-8544-EA1F19076A1A}" type="presOf" srcId="{47532A95-38FB-430B-B649-1D0ED88824CE}" destId="{F62F9E1A-A68B-435D-91A6-11ECBDF6E7B5}" srcOrd="0" destOrd="0" presId="urn:microsoft.com/office/officeart/2005/8/layout/pList1"/>
    <dgm:cxn modelId="{6EEF6173-FD7F-4ADC-900B-BD358087007E}" srcId="{6A3F0C29-B2FF-4CF1-BEAD-8FC9BA8F0FA4}" destId="{C0BA1AA6-BB5D-4632-B70E-D85961E76B09}" srcOrd="2" destOrd="0" parTransId="{6A50C352-7D1D-4601-99B0-C0F292B6B02A}" sibTransId="{F4B34A39-3519-4822-8AD7-86F013E48D86}"/>
    <dgm:cxn modelId="{C6DFA78D-73F4-4A49-BCC8-D622F3CBAAFD}" type="presOf" srcId="{9F227C3A-592B-4987-85FD-9EB0413100ED}" destId="{5D7F247F-F73D-47CF-B42E-BB3997E036B3}" srcOrd="0" destOrd="0" presId="urn:microsoft.com/office/officeart/2005/8/layout/pList1"/>
    <dgm:cxn modelId="{F0D7EE93-2190-4A1E-B6F4-AC3C69BCFF54}" type="presOf" srcId="{95CBED91-7E3A-404B-9A1F-351E35FEA988}" destId="{9EC9EC89-B187-4B63-8CEA-2212DA7E9FFD}" srcOrd="0" destOrd="0" presId="urn:microsoft.com/office/officeart/2005/8/layout/pList1"/>
    <dgm:cxn modelId="{45B9B2AA-B3F5-4306-A900-1C3E14D236E0}" srcId="{6A3F0C29-B2FF-4CF1-BEAD-8FC9BA8F0FA4}" destId="{9F227C3A-592B-4987-85FD-9EB0413100ED}" srcOrd="0" destOrd="0" parTransId="{78246A93-B8EA-4768-A3BF-9144FD40AF45}" sibTransId="{95CBED91-7E3A-404B-9A1F-351E35FEA988}"/>
    <dgm:cxn modelId="{6B78BBCA-8DA8-46AD-8827-55296EC34A8F}" srcId="{6A3F0C29-B2FF-4CF1-BEAD-8FC9BA8F0FA4}" destId="{E3307FBB-8CDB-421D-8346-AAE7C2BFAD28}" srcOrd="1" destOrd="0" parTransId="{9EDEF255-4C53-4B81-8F0A-37C7A22F8067}" sibTransId="{47532A95-38FB-430B-B649-1D0ED88824CE}"/>
    <dgm:cxn modelId="{416694F5-B5FF-4163-B6D3-69A75B86E624}" type="presOf" srcId="{C0BA1AA6-BB5D-4632-B70E-D85961E76B09}" destId="{E83B76E7-B0BC-4BC7-81F5-21D0AB1C0732}" srcOrd="0" destOrd="0" presId="urn:microsoft.com/office/officeart/2005/8/layout/pList1"/>
    <dgm:cxn modelId="{D7551204-4FB4-409A-82E6-178831ACB591}" type="presParOf" srcId="{ADD221D6-46EE-4668-A99C-D276AD410816}" destId="{0547D294-7372-4231-BC01-A3E69CBA0409}" srcOrd="0" destOrd="0" presId="urn:microsoft.com/office/officeart/2005/8/layout/pList1"/>
    <dgm:cxn modelId="{6F9E4970-F861-498E-B2EB-397F2042A86D}" type="presParOf" srcId="{0547D294-7372-4231-BC01-A3E69CBA0409}" destId="{C03E2FC2-1954-433A-BF42-8DDB89A31C88}" srcOrd="0" destOrd="0" presId="urn:microsoft.com/office/officeart/2005/8/layout/pList1"/>
    <dgm:cxn modelId="{25212B41-4B82-4FF7-916A-1EE05D3B3CE9}" type="presParOf" srcId="{0547D294-7372-4231-BC01-A3E69CBA0409}" destId="{5D7F247F-F73D-47CF-B42E-BB3997E036B3}" srcOrd="1" destOrd="0" presId="urn:microsoft.com/office/officeart/2005/8/layout/pList1"/>
    <dgm:cxn modelId="{E6F5F88A-3548-42FC-9C5B-4C13C7AEE065}" type="presParOf" srcId="{ADD221D6-46EE-4668-A99C-D276AD410816}" destId="{9EC9EC89-B187-4B63-8CEA-2212DA7E9FFD}" srcOrd="1" destOrd="0" presId="urn:microsoft.com/office/officeart/2005/8/layout/pList1"/>
    <dgm:cxn modelId="{C18CB031-DAFB-4204-A7E3-A4B8089FC3CE}" type="presParOf" srcId="{ADD221D6-46EE-4668-A99C-D276AD410816}" destId="{5E39213B-55FC-4558-8357-205143906F00}" srcOrd="2" destOrd="0" presId="urn:microsoft.com/office/officeart/2005/8/layout/pList1"/>
    <dgm:cxn modelId="{3EA94224-7F5E-4F83-8455-12FA914B6DDD}" type="presParOf" srcId="{5E39213B-55FC-4558-8357-205143906F00}" destId="{A2E91614-2BF8-436B-9DC9-EC2CF210B0F8}" srcOrd="0" destOrd="0" presId="urn:microsoft.com/office/officeart/2005/8/layout/pList1"/>
    <dgm:cxn modelId="{D603225B-0AEB-4A59-A199-DCF48144B8E3}" type="presParOf" srcId="{5E39213B-55FC-4558-8357-205143906F00}" destId="{92875480-03AD-4A1F-B9A6-5D32BDADD9AF}" srcOrd="1" destOrd="0" presId="urn:microsoft.com/office/officeart/2005/8/layout/pList1"/>
    <dgm:cxn modelId="{FFC7B7D9-1A73-4633-8AAD-FC9995C66047}" type="presParOf" srcId="{ADD221D6-46EE-4668-A99C-D276AD410816}" destId="{F62F9E1A-A68B-435D-91A6-11ECBDF6E7B5}" srcOrd="3" destOrd="0" presId="urn:microsoft.com/office/officeart/2005/8/layout/pList1"/>
    <dgm:cxn modelId="{EDE5F3D3-93FE-4C35-BB9B-EF94C15463DD}" type="presParOf" srcId="{ADD221D6-46EE-4668-A99C-D276AD410816}" destId="{13D74A97-E7B0-4599-8780-F5D3A22C874F}" srcOrd="4" destOrd="0" presId="urn:microsoft.com/office/officeart/2005/8/layout/pList1"/>
    <dgm:cxn modelId="{EC2A3A73-79C2-4F25-B794-0D91E5A8B515}" type="presParOf" srcId="{13D74A97-E7B0-4599-8780-F5D3A22C874F}" destId="{4B038F8F-E2E4-4A97-B61C-937C846B42A0}" srcOrd="0" destOrd="0" presId="urn:microsoft.com/office/officeart/2005/8/layout/pList1"/>
    <dgm:cxn modelId="{A641CEDA-223E-4233-9D79-132D1ACE6459}" type="presParOf" srcId="{13D74A97-E7B0-4599-8780-F5D3A22C874F}" destId="{E83B76E7-B0BC-4BC7-81F5-21D0AB1C073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EC3C6A-EE2A-42E4-AFF5-2C10053CA75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037EA1-6BAE-4B28-A1A1-4B03E4E18CB9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/>
            <a:t>SCFV</a:t>
          </a:r>
        </a:p>
      </dgm:t>
    </dgm:pt>
    <dgm:pt modelId="{528E8586-7EE9-4841-8C0F-E4A086DC2E3B}" type="parTrans" cxnId="{7F806682-D895-4634-808E-E72BF44313DD}">
      <dgm:prSet/>
      <dgm:spPr/>
      <dgm:t>
        <a:bodyPr/>
        <a:lstStyle/>
        <a:p>
          <a:endParaRPr lang="pt-BR"/>
        </a:p>
      </dgm:t>
    </dgm:pt>
    <dgm:pt modelId="{72A1FD3F-33F2-46F8-9106-66CF94884B1A}" type="sibTrans" cxnId="{7F806682-D895-4634-808E-E72BF44313DD}">
      <dgm:prSet/>
      <dgm:spPr/>
      <dgm:t>
        <a:bodyPr/>
        <a:lstStyle/>
        <a:p>
          <a:endParaRPr lang="pt-BR"/>
        </a:p>
      </dgm:t>
    </dgm:pt>
    <dgm:pt modelId="{3858B790-FEB4-43F1-B0C4-E18E9BDF4F07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 err="1"/>
            <a:t>Acessuas</a:t>
          </a:r>
          <a:r>
            <a:rPr lang="pt-BR" dirty="0"/>
            <a:t> Trabalho</a:t>
          </a:r>
        </a:p>
      </dgm:t>
    </dgm:pt>
    <dgm:pt modelId="{C5843E69-C92E-48F6-949A-E7B09815FFA7}" type="parTrans" cxnId="{32F862AE-CE01-4A1F-9C7F-E9E05EA32F83}">
      <dgm:prSet/>
      <dgm:spPr/>
      <dgm:t>
        <a:bodyPr/>
        <a:lstStyle/>
        <a:p>
          <a:endParaRPr lang="pt-BR"/>
        </a:p>
      </dgm:t>
    </dgm:pt>
    <dgm:pt modelId="{1C06BE71-B171-47B4-B536-DB25937606C1}" type="sibTrans" cxnId="{32F862AE-CE01-4A1F-9C7F-E9E05EA32F83}">
      <dgm:prSet/>
      <dgm:spPr/>
      <dgm:t>
        <a:bodyPr/>
        <a:lstStyle/>
        <a:p>
          <a:endParaRPr lang="pt-BR"/>
        </a:p>
      </dgm:t>
    </dgm:pt>
    <dgm:pt modelId="{C809E02D-7835-4798-8D61-7A5A98E04762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dirty="0"/>
            <a:t>BPC na Escola</a:t>
          </a:r>
        </a:p>
      </dgm:t>
    </dgm:pt>
    <dgm:pt modelId="{0106F8A1-7E2E-4B7D-ABE4-6A088C53CA26}" type="parTrans" cxnId="{667D41FD-AE45-498C-9CEC-155A60BA8586}">
      <dgm:prSet/>
      <dgm:spPr/>
      <dgm:t>
        <a:bodyPr/>
        <a:lstStyle/>
        <a:p>
          <a:endParaRPr lang="pt-BR"/>
        </a:p>
      </dgm:t>
    </dgm:pt>
    <dgm:pt modelId="{30D0798E-EB38-4C24-A172-E0FB06024116}" type="sibTrans" cxnId="{667D41FD-AE45-498C-9CEC-155A60BA8586}">
      <dgm:prSet/>
      <dgm:spPr/>
      <dgm:t>
        <a:bodyPr/>
        <a:lstStyle/>
        <a:p>
          <a:endParaRPr lang="pt-BR"/>
        </a:p>
      </dgm:t>
    </dgm:pt>
    <dgm:pt modelId="{F4AC4B9D-B5B2-42F4-852C-3B47ADE095E7}">
      <dgm:prSet phldrT="[Texto]"/>
      <dgm:spPr/>
      <dgm:t>
        <a:bodyPr/>
        <a:lstStyle/>
        <a:p>
          <a:r>
            <a:rPr lang="pt-BR" dirty="0"/>
            <a:t>BPC</a:t>
          </a:r>
        </a:p>
      </dgm:t>
    </dgm:pt>
    <dgm:pt modelId="{C18944E1-F364-47BA-98C5-5AEF38B99B7C}" type="parTrans" cxnId="{CFF21E73-361C-410E-8090-7BFB34A46C11}">
      <dgm:prSet/>
      <dgm:spPr/>
      <dgm:t>
        <a:bodyPr/>
        <a:lstStyle/>
        <a:p>
          <a:endParaRPr lang="pt-BR"/>
        </a:p>
      </dgm:t>
    </dgm:pt>
    <dgm:pt modelId="{E69A1018-CD9F-4AAC-B823-796E0C83E344}" type="sibTrans" cxnId="{CFF21E73-361C-410E-8090-7BFB34A46C11}">
      <dgm:prSet/>
      <dgm:spPr/>
      <dgm:t>
        <a:bodyPr/>
        <a:lstStyle/>
        <a:p>
          <a:endParaRPr lang="pt-BR"/>
        </a:p>
      </dgm:t>
    </dgm:pt>
    <dgm:pt modelId="{64741E70-07D6-4004-A57E-4FDB4759B312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/>
            <a:t>PBF</a:t>
          </a:r>
        </a:p>
      </dgm:t>
    </dgm:pt>
    <dgm:pt modelId="{ECD5851D-2D35-4F9F-AEF0-5C7EED1E3CF9}" type="parTrans" cxnId="{39E8D4C9-81BA-48E7-8D37-58FC01EEDF42}">
      <dgm:prSet/>
      <dgm:spPr/>
      <dgm:t>
        <a:bodyPr/>
        <a:lstStyle/>
        <a:p>
          <a:endParaRPr lang="pt-BR"/>
        </a:p>
      </dgm:t>
    </dgm:pt>
    <dgm:pt modelId="{7C4DC69F-304F-47FA-9594-F9C08F48BF01}" type="sibTrans" cxnId="{39E8D4C9-81BA-48E7-8D37-58FC01EEDF42}">
      <dgm:prSet/>
      <dgm:spPr/>
      <dgm:t>
        <a:bodyPr/>
        <a:lstStyle/>
        <a:p>
          <a:endParaRPr lang="pt-BR"/>
        </a:p>
      </dgm:t>
    </dgm:pt>
    <dgm:pt modelId="{128B0160-6F9B-4C7D-ABE6-593001807D4D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/>
            <a:t>Equipes Volantes</a:t>
          </a:r>
        </a:p>
      </dgm:t>
    </dgm:pt>
    <dgm:pt modelId="{C5187E6A-5931-4149-BD9E-2CB2134A49EA}" type="parTrans" cxnId="{09EC0DB1-AD78-4541-A630-5FB972D62935}">
      <dgm:prSet/>
      <dgm:spPr/>
      <dgm:t>
        <a:bodyPr/>
        <a:lstStyle/>
        <a:p>
          <a:endParaRPr lang="pt-BR"/>
        </a:p>
      </dgm:t>
    </dgm:pt>
    <dgm:pt modelId="{DCDE2995-275B-447F-B11E-9F4FBC0D774A}" type="sibTrans" cxnId="{09EC0DB1-AD78-4541-A630-5FB972D62935}">
      <dgm:prSet/>
      <dgm:spPr/>
      <dgm:t>
        <a:bodyPr/>
        <a:lstStyle/>
        <a:p>
          <a:endParaRPr lang="pt-BR"/>
        </a:p>
      </dgm:t>
    </dgm:pt>
    <dgm:pt modelId="{9837844F-DFD6-4BFF-B549-142826972F8E}" type="pres">
      <dgm:prSet presAssocID="{D1EC3C6A-EE2A-42E4-AFF5-2C10053CA75C}" presName="cycle" presStyleCnt="0">
        <dgm:presLayoutVars>
          <dgm:dir/>
          <dgm:resizeHandles val="exact"/>
        </dgm:presLayoutVars>
      </dgm:prSet>
      <dgm:spPr/>
    </dgm:pt>
    <dgm:pt modelId="{980BBE2B-D960-468F-951F-33299CB61B1D}" type="pres">
      <dgm:prSet presAssocID="{72037EA1-6BAE-4B28-A1A1-4B03E4E18CB9}" presName="node" presStyleLbl="node1" presStyleIdx="0" presStyleCnt="6" custRadScaleRad="101962" custRadScaleInc="-13662">
        <dgm:presLayoutVars>
          <dgm:bulletEnabled val="1"/>
        </dgm:presLayoutVars>
      </dgm:prSet>
      <dgm:spPr/>
    </dgm:pt>
    <dgm:pt modelId="{1FAD48DB-31F8-4F03-9FB2-AE395490C636}" type="pres">
      <dgm:prSet presAssocID="{72A1FD3F-33F2-46F8-9106-66CF94884B1A}" presName="sibTrans" presStyleLbl="sibTrans2D1" presStyleIdx="0" presStyleCnt="6"/>
      <dgm:spPr/>
    </dgm:pt>
    <dgm:pt modelId="{200F43D8-AB14-4BC7-ACC0-D27EE1F655DE}" type="pres">
      <dgm:prSet presAssocID="{72A1FD3F-33F2-46F8-9106-66CF94884B1A}" presName="connectorText" presStyleLbl="sibTrans2D1" presStyleIdx="0" presStyleCnt="6"/>
      <dgm:spPr/>
    </dgm:pt>
    <dgm:pt modelId="{11A087B6-C52E-4E11-BC7F-5DBB769661F9}" type="pres">
      <dgm:prSet presAssocID="{128B0160-6F9B-4C7D-ABE6-593001807D4D}" presName="node" presStyleLbl="node1" presStyleIdx="1" presStyleCnt="6" custRadScaleRad="92630" custRadScaleInc="1730">
        <dgm:presLayoutVars>
          <dgm:bulletEnabled val="1"/>
        </dgm:presLayoutVars>
      </dgm:prSet>
      <dgm:spPr/>
    </dgm:pt>
    <dgm:pt modelId="{319D9F52-1BA9-4688-AA8A-10050013B12E}" type="pres">
      <dgm:prSet presAssocID="{DCDE2995-275B-447F-B11E-9F4FBC0D774A}" presName="sibTrans" presStyleLbl="sibTrans2D1" presStyleIdx="1" presStyleCnt="6"/>
      <dgm:spPr/>
    </dgm:pt>
    <dgm:pt modelId="{38969053-F353-428B-B166-8E54C7DA61B9}" type="pres">
      <dgm:prSet presAssocID="{DCDE2995-275B-447F-B11E-9F4FBC0D774A}" presName="connectorText" presStyleLbl="sibTrans2D1" presStyleIdx="1" presStyleCnt="6"/>
      <dgm:spPr/>
    </dgm:pt>
    <dgm:pt modelId="{046B9248-6E7B-433F-9DC5-3295804E1EEB}" type="pres">
      <dgm:prSet presAssocID="{3858B790-FEB4-43F1-B0C4-E18E9BDF4F07}" presName="node" presStyleLbl="node1" presStyleIdx="2" presStyleCnt="6" custRadScaleRad="70266" custRadScaleInc="31620">
        <dgm:presLayoutVars>
          <dgm:bulletEnabled val="1"/>
        </dgm:presLayoutVars>
      </dgm:prSet>
      <dgm:spPr/>
    </dgm:pt>
    <dgm:pt modelId="{C9015CB6-358F-4052-A762-6F052167CA80}" type="pres">
      <dgm:prSet presAssocID="{1C06BE71-B171-47B4-B536-DB25937606C1}" presName="sibTrans" presStyleLbl="sibTrans2D1" presStyleIdx="2" presStyleCnt="6" custLinFactNeighborX="15417" custLinFactNeighborY="67718"/>
      <dgm:spPr/>
    </dgm:pt>
    <dgm:pt modelId="{4BF124F0-47C9-48A4-8883-EFB34F5C41B9}" type="pres">
      <dgm:prSet presAssocID="{1C06BE71-B171-47B4-B536-DB25937606C1}" presName="connectorText" presStyleLbl="sibTrans2D1" presStyleIdx="2" presStyleCnt="6"/>
      <dgm:spPr/>
    </dgm:pt>
    <dgm:pt modelId="{E0C1A119-D5FD-4912-9EC2-EC7EE80667E5}" type="pres">
      <dgm:prSet presAssocID="{C809E02D-7835-4798-8D61-7A5A98E04762}" presName="node" presStyleLbl="node1" presStyleIdx="3" presStyleCnt="6" custRadScaleRad="99510" custRadScaleInc="66551">
        <dgm:presLayoutVars>
          <dgm:bulletEnabled val="1"/>
        </dgm:presLayoutVars>
      </dgm:prSet>
      <dgm:spPr/>
    </dgm:pt>
    <dgm:pt modelId="{FE133695-5FA3-4DE5-ABFC-C9A65FE208E6}" type="pres">
      <dgm:prSet presAssocID="{30D0798E-EB38-4C24-A172-E0FB06024116}" presName="sibTrans" presStyleLbl="sibTrans2D1" presStyleIdx="3" presStyleCnt="6"/>
      <dgm:spPr/>
    </dgm:pt>
    <dgm:pt modelId="{7453FEE5-521D-4B4B-ABA8-E3A877A6E42F}" type="pres">
      <dgm:prSet presAssocID="{30D0798E-EB38-4C24-A172-E0FB06024116}" presName="connectorText" presStyleLbl="sibTrans2D1" presStyleIdx="3" presStyleCnt="6"/>
      <dgm:spPr/>
    </dgm:pt>
    <dgm:pt modelId="{2B673C5B-6604-4A59-BB3E-D01975228131}" type="pres">
      <dgm:prSet presAssocID="{F4AC4B9D-B5B2-42F4-852C-3B47ADE095E7}" presName="node" presStyleLbl="node1" presStyleIdx="4" presStyleCnt="6" custRadScaleRad="126467" custRadScaleInc="62446">
        <dgm:presLayoutVars>
          <dgm:bulletEnabled val="1"/>
        </dgm:presLayoutVars>
      </dgm:prSet>
      <dgm:spPr/>
    </dgm:pt>
    <dgm:pt modelId="{524DF1A5-7CA6-4F63-B1D0-112F5419FA1B}" type="pres">
      <dgm:prSet presAssocID="{E69A1018-CD9F-4AAC-B823-796E0C83E344}" presName="sibTrans" presStyleLbl="sibTrans2D1" presStyleIdx="4" presStyleCnt="6"/>
      <dgm:spPr/>
    </dgm:pt>
    <dgm:pt modelId="{17F83D17-9815-408F-BE36-E34B03975B57}" type="pres">
      <dgm:prSet presAssocID="{E69A1018-CD9F-4AAC-B823-796E0C83E344}" presName="connectorText" presStyleLbl="sibTrans2D1" presStyleIdx="4" presStyleCnt="6"/>
      <dgm:spPr/>
    </dgm:pt>
    <dgm:pt modelId="{3EFF4D26-81B3-422A-B982-CF623A2B776A}" type="pres">
      <dgm:prSet presAssocID="{64741E70-07D6-4004-A57E-4FDB4759B312}" presName="node" presStyleLbl="node1" presStyleIdx="5" presStyleCnt="6" custRadScaleRad="126325" custRadScaleInc="6828">
        <dgm:presLayoutVars>
          <dgm:bulletEnabled val="1"/>
        </dgm:presLayoutVars>
      </dgm:prSet>
      <dgm:spPr/>
    </dgm:pt>
    <dgm:pt modelId="{A60D28D4-BECB-42A6-B29B-56F7255ABBCD}" type="pres">
      <dgm:prSet presAssocID="{7C4DC69F-304F-47FA-9594-F9C08F48BF01}" presName="sibTrans" presStyleLbl="sibTrans2D1" presStyleIdx="5" presStyleCnt="6"/>
      <dgm:spPr/>
    </dgm:pt>
    <dgm:pt modelId="{6D7A753A-5C0C-4267-9ABE-581B843A3848}" type="pres">
      <dgm:prSet presAssocID="{7C4DC69F-304F-47FA-9594-F9C08F48BF01}" presName="connectorText" presStyleLbl="sibTrans2D1" presStyleIdx="5" presStyleCnt="6"/>
      <dgm:spPr/>
    </dgm:pt>
  </dgm:ptLst>
  <dgm:cxnLst>
    <dgm:cxn modelId="{6316841F-33D6-4E0F-8C78-C3E6B6495718}" type="presOf" srcId="{E69A1018-CD9F-4AAC-B823-796E0C83E344}" destId="{524DF1A5-7CA6-4F63-B1D0-112F5419FA1B}" srcOrd="0" destOrd="0" presId="urn:microsoft.com/office/officeart/2005/8/layout/cycle2"/>
    <dgm:cxn modelId="{CD5F4345-275F-4DB0-86EC-03108C86C035}" type="presOf" srcId="{7C4DC69F-304F-47FA-9594-F9C08F48BF01}" destId="{A60D28D4-BECB-42A6-B29B-56F7255ABBCD}" srcOrd="0" destOrd="0" presId="urn:microsoft.com/office/officeart/2005/8/layout/cycle2"/>
    <dgm:cxn modelId="{31ED606B-60BB-4EA5-8357-04C18CCA2FD3}" type="presOf" srcId="{64741E70-07D6-4004-A57E-4FDB4759B312}" destId="{3EFF4D26-81B3-422A-B982-CF623A2B776A}" srcOrd="0" destOrd="0" presId="urn:microsoft.com/office/officeart/2005/8/layout/cycle2"/>
    <dgm:cxn modelId="{849A546B-443E-4803-81D0-08974695B981}" type="presOf" srcId="{F4AC4B9D-B5B2-42F4-852C-3B47ADE095E7}" destId="{2B673C5B-6604-4A59-BB3E-D01975228131}" srcOrd="0" destOrd="0" presId="urn:microsoft.com/office/officeart/2005/8/layout/cycle2"/>
    <dgm:cxn modelId="{F4727150-95AA-4A90-B0C6-57A1FE0AB5A6}" type="presOf" srcId="{1C06BE71-B171-47B4-B536-DB25937606C1}" destId="{4BF124F0-47C9-48A4-8883-EFB34F5C41B9}" srcOrd="1" destOrd="0" presId="urn:microsoft.com/office/officeart/2005/8/layout/cycle2"/>
    <dgm:cxn modelId="{43CDDF51-0BD1-4F1B-856B-F1AAA44C58AE}" type="presOf" srcId="{7C4DC69F-304F-47FA-9594-F9C08F48BF01}" destId="{6D7A753A-5C0C-4267-9ABE-581B843A3848}" srcOrd="1" destOrd="0" presId="urn:microsoft.com/office/officeart/2005/8/layout/cycle2"/>
    <dgm:cxn modelId="{CFF21E73-361C-410E-8090-7BFB34A46C11}" srcId="{D1EC3C6A-EE2A-42E4-AFF5-2C10053CA75C}" destId="{F4AC4B9D-B5B2-42F4-852C-3B47ADE095E7}" srcOrd="4" destOrd="0" parTransId="{C18944E1-F364-47BA-98C5-5AEF38B99B7C}" sibTransId="{E69A1018-CD9F-4AAC-B823-796E0C83E344}"/>
    <dgm:cxn modelId="{68F31776-26C5-4D46-80BA-863412DA8BC6}" type="presOf" srcId="{D1EC3C6A-EE2A-42E4-AFF5-2C10053CA75C}" destId="{9837844F-DFD6-4BFF-B549-142826972F8E}" srcOrd="0" destOrd="0" presId="urn:microsoft.com/office/officeart/2005/8/layout/cycle2"/>
    <dgm:cxn modelId="{7F806682-D895-4634-808E-E72BF44313DD}" srcId="{D1EC3C6A-EE2A-42E4-AFF5-2C10053CA75C}" destId="{72037EA1-6BAE-4B28-A1A1-4B03E4E18CB9}" srcOrd="0" destOrd="0" parTransId="{528E8586-7EE9-4841-8C0F-E4A086DC2E3B}" sibTransId="{72A1FD3F-33F2-46F8-9106-66CF94884B1A}"/>
    <dgm:cxn modelId="{B2052A8D-531A-480B-B90E-416BBC41516A}" type="presOf" srcId="{DCDE2995-275B-447F-B11E-9F4FBC0D774A}" destId="{319D9F52-1BA9-4688-AA8A-10050013B12E}" srcOrd="0" destOrd="0" presId="urn:microsoft.com/office/officeart/2005/8/layout/cycle2"/>
    <dgm:cxn modelId="{B5A4859E-9EF9-42FB-8538-D9B8A9A43E61}" type="presOf" srcId="{72A1FD3F-33F2-46F8-9106-66CF94884B1A}" destId="{1FAD48DB-31F8-4F03-9FB2-AE395490C636}" srcOrd="0" destOrd="0" presId="urn:microsoft.com/office/officeart/2005/8/layout/cycle2"/>
    <dgm:cxn modelId="{8461629F-4AE3-4D4B-B7B4-3E4956556AFC}" type="presOf" srcId="{1C06BE71-B171-47B4-B536-DB25937606C1}" destId="{C9015CB6-358F-4052-A762-6F052167CA80}" srcOrd="0" destOrd="0" presId="urn:microsoft.com/office/officeart/2005/8/layout/cycle2"/>
    <dgm:cxn modelId="{07E997A4-A04B-4305-A878-48E1C0B7925B}" type="presOf" srcId="{128B0160-6F9B-4C7D-ABE6-593001807D4D}" destId="{11A087B6-C52E-4E11-BC7F-5DBB769661F9}" srcOrd="0" destOrd="0" presId="urn:microsoft.com/office/officeart/2005/8/layout/cycle2"/>
    <dgm:cxn modelId="{32F862AE-CE01-4A1F-9C7F-E9E05EA32F83}" srcId="{D1EC3C6A-EE2A-42E4-AFF5-2C10053CA75C}" destId="{3858B790-FEB4-43F1-B0C4-E18E9BDF4F07}" srcOrd="2" destOrd="0" parTransId="{C5843E69-C92E-48F6-949A-E7B09815FFA7}" sibTransId="{1C06BE71-B171-47B4-B536-DB25937606C1}"/>
    <dgm:cxn modelId="{EB558CAF-A27B-4F91-A630-81C8DEB7CCE8}" type="presOf" srcId="{E69A1018-CD9F-4AAC-B823-796E0C83E344}" destId="{17F83D17-9815-408F-BE36-E34B03975B57}" srcOrd="1" destOrd="0" presId="urn:microsoft.com/office/officeart/2005/8/layout/cycle2"/>
    <dgm:cxn modelId="{09EC0DB1-AD78-4541-A630-5FB972D62935}" srcId="{D1EC3C6A-EE2A-42E4-AFF5-2C10053CA75C}" destId="{128B0160-6F9B-4C7D-ABE6-593001807D4D}" srcOrd="1" destOrd="0" parTransId="{C5187E6A-5931-4149-BD9E-2CB2134A49EA}" sibTransId="{DCDE2995-275B-447F-B11E-9F4FBC0D774A}"/>
    <dgm:cxn modelId="{E34D7CB6-66B7-4E8B-A816-FB1E738D5C07}" type="presOf" srcId="{30D0798E-EB38-4C24-A172-E0FB06024116}" destId="{7453FEE5-521D-4B4B-ABA8-E3A877A6E42F}" srcOrd="1" destOrd="0" presId="urn:microsoft.com/office/officeart/2005/8/layout/cycle2"/>
    <dgm:cxn modelId="{1A2EBEC7-A2A7-4970-97EF-1677C9C00DBF}" type="presOf" srcId="{72A1FD3F-33F2-46F8-9106-66CF94884B1A}" destId="{200F43D8-AB14-4BC7-ACC0-D27EE1F655DE}" srcOrd="1" destOrd="0" presId="urn:microsoft.com/office/officeart/2005/8/layout/cycle2"/>
    <dgm:cxn modelId="{39E8D4C9-81BA-48E7-8D37-58FC01EEDF42}" srcId="{D1EC3C6A-EE2A-42E4-AFF5-2C10053CA75C}" destId="{64741E70-07D6-4004-A57E-4FDB4759B312}" srcOrd="5" destOrd="0" parTransId="{ECD5851D-2D35-4F9F-AEF0-5C7EED1E3CF9}" sibTransId="{7C4DC69F-304F-47FA-9594-F9C08F48BF01}"/>
    <dgm:cxn modelId="{F0022ACE-79A3-4D24-9AEA-FF3C1B414324}" type="presOf" srcId="{DCDE2995-275B-447F-B11E-9F4FBC0D774A}" destId="{38969053-F353-428B-B166-8E54C7DA61B9}" srcOrd="1" destOrd="0" presId="urn:microsoft.com/office/officeart/2005/8/layout/cycle2"/>
    <dgm:cxn modelId="{EC8091DD-E04B-4C30-9435-721BCEE5F957}" type="presOf" srcId="{72037EA1-6BAE-4B28-A1A1-4B03E4E18CB9}" destId="{980BBE2B-D960-468F-951F-33299CB61B1D}" srcOrd="0" destOrd="0" presId="urn:microsoft.com/office/officeart/2005/8/layout/cycle2"/>
    <dgm:cxn modelId="{286CD9E6-9AFA-453B-B416-1C27B5326CB4}" type="presOf" srcId="{3858B790-FEB4-43F1-B0C4-E18E9BDF4F07}" destId="{046B9248-6E7B-433F-9DC5-3295804E1EEB}" srcOrd="0" destOrd="0" presId="urn:microsoft.com/office/officeart/2005/8/layout/cycle2"/>
    <dgm:cxn modelId="{DB8A8FE7-5D29-43D0-8EC4-484A2A2806FF}" type="presOf" srcId="{30D0798E-EB38-4C24-A172-E0FB06024116}" destId="{FE133695-5FA3-4DE5-ABFC-C9A65FE208E6}" srcOrd="0" destOrd="0" presId="urn:microsoft.com/office/officeart/2005/8/layout/cycle2"/>
    <dgm:cxn modelId="{3A220EFC-B192-40DF-80FB-342810E6F02F}" type="presOf" srcId="{C809E02D-7835-4798-8D61-7A5A98E04762}" destId="{E0C1A119-D5FD-4912-9EC2-EC7EE80667E5}" srcOrd="0" destOrd="0" presId="urn:microsoft.com/office/officeart/2005/8/layout/cycle2"/>
    <dgm:cxn modelId="{667D41FD-AE45-498C-9CEC-155A60BA8586}" srcId="{D1EC3C6A-EE2A-42E4-AFF5-2C10053CA75C}" destId="{C809E02D-7835-4798-8D61-7A5A98E04762}" srcOrd="3" destOrd="0" parTransId="{0106F8A1-7E2E-4B7D-ABE4-6A088C53CA26}" sibTransId="{30D0798E-EB38-4C24-A172-E0FB06024116}"/>
    <dgm:cxn modelId="{0D868737-35FE-4BD4-99E1-5FD567B9EF40}" type="presParOf" srcId="{9837844F-DFD6-4BFF-B549-142826972F8E}" destId="{980BBE2B-D960-468F-951F-33299CB61B1D}" srcOrd="0" destOrd="0" presId="urn:microsoft.com/office/officeart/2005/8/layout/cycle2"/>
    <dgm:cxn modelId="{4F0FCC76-584D-4ABA-9BCE-17A33D325E61}" type="presParOf" srcId="{9837844F-DFD6-4BFF-B549-142826972F8E}" destId="{1FAD48DB-31F8-4F03-9FB2-AE395490C636}" srcOrd="1" destOrd="0" presId="urn:microsoft.com/office/officeart/2005/8/layout/cycle2"/>
    <dgm:cxn modelId="{F8B6BD9D-27F5-491E-B266-974A3AD8FFD1}" type="presParOf" srcId="{1FAD48DB-31F8-4F03-9FB2-AE395490C636}" destId="{200F43D8-AB14-4BC7-ACC0-D27EE1F655DE}" srcOrd="0" destOrd="0" presId="urn:microsoft.com/office/officeart/2005/8/layout/cycle2"/>
    <dgm:cxn modelId="{23174476-AD2D-4B2C-B51F-C8037BE5748F}" type="presParOf" srcId="{9837844F-DFD6-4BFF-B549-142826972F8E}" destId="{11A087B6-C52E-4E11-BC7F-5DBB769661F9}" srcOrd="2" destOrd="0" presId="urn:microsoft.com/office/officeart/2005/8/layout/cycle2"/>
    <dgm:cxn modelId="{A85A390A-0291-43C8-A4BB-FC8D4D030022}" type="presParOf" srcId="{9837844F-DFD6-4BFF-B549-142826972F8E}" destId="{319D9F52-1BA9-4688-AA8A-10050013B12E}" srcOrd="3" destOrd="0" presId="urn:microsoft.com/office/officeart/2005/8/layout/cycle2"/>
    <dgm:cxn modelId="{674117D5-7EC3-4F4E-BFB6-3E7B6146DD87}" type="presParOf" srcId="{319D9F52-1BA9-4688-AA8A-10050013B12E}" destId="{38969053-F353-428B-B166-8E54C7DA61B9}" srcOrd="0" destOrd="0" presId="urn:microsoft.com/office/officeart/2005/8/layout/cycle2"/>
    <dgm:cxn modelId="{1939E8D7-4B09-4AC3-8371-01AAFC0AC380}" type="presParOf" srcId="{9837844F-DFD6-4BFF-B549-142826972F8E}" destId="{046B9248-6E7B-433F-9DC5-3295804E1EEB}" srcOrd="4" destOrd="0" presId="urn:microsoft.com/office/officeart/2005/8/layout/cycle2"/>
    <dgm:cxn modelId="{8B54C7A4-4AA5-4039-AC74-5CF8CC1A900C}" type="presParOf" srcId="{9837844F-DFD6-4BFF-B549-142826972F8E}" destId="{C9015CB6-358F-4052-A762-6F052167CA80}" srcOrd="5" destOrd="0" presId="urn:microsoft.com/office/officeart/2005/8/layout/cycle2"/>
    <dgm:cxn modelId="{91CBB2C1-1DE0-4A1B-BE61-3813CC4D92CE}" type="presParOf" srcId="{C9015CB6-358F-4052-A762-6F052167CA80}" destId="{4BF124F0-47C9-48A4-8883-EFB34F5C41B9}" srcOrd="0" destOrd="0" presId="urn:microsoft.com/office/officeart/2005/8/layout/cycle2"/>
    <dgm:cxn modelId="{609CD751-574B-4F87-8CA1-58A15D50B16F}" type="presParOf" srcId="{9837844F-DFD6-4BFF-B549-142826972F8E}" destId="{E0C1A119-D5FD-4912-9EC2-EC7EE80667E5}" srcOrd="6" destOrd="0" presId="urn:microsoft.com/office/officeart/2005/8/layout/cycle2"/>
    <dgm:cxn modelId="{DC9A8F97-8BDB-4CEC-9423-9E05B03A991D}" type="presParOf" srcId="{9837844F-DFD6-4BFF-B549-142826972F8E}" destId="{FE133695-5FA3-4DE5-ABFC-C9A65FE208E6}" srcOrd="7" destOrd="0" presId="urn:microsoft.com/office/officeart/2005/8/layout/cycle2"/>
    <dgm:cxn modelId="{2B60F6DE-7104-4ACE-AE0C-3901D2D2203B}" type="presParOf" srcId="{FE133695-5FA3-4DE5-ABFC-C9A65FE208E6}" destId="{7453FEE5-521D-4B4B-ABA8-E3A877A6E42F}" srcOrd="0" destOrd="0" presId="urn:microsoft.com/office/officeart/2005/8/layout/cycle2"/>
    <dgm:cxn modelId="{5C34E09C-C811-4A31-9E69-2DACD76F8E27}" type="presParOf" srcId="{9837844F-DFD6-4BFF-B549-142826972F8E}" destId="{2B673C5B-6604-4A59-BB3E-D01975228131}" srcOrd="8" destOrd="0" presId="urn:microsoft.com/office/officeart/2005/8/layout/cycle2"/>
    <dgm:cxn modelId="{2E093B04-0D49-42A7-BBF8-7DB233983C81}" type="presParOf" srcId="{9837844F-DFD6-4BFF-B549-142826972F8E}" destId="{524DF1A5-7CA6-4F63-B1D0-112F5419FA1B}" srcOrd="9" destOrd="0" presId="urn:microsoft.com/office/officeart/2005/8/layout/cycle2"/>
    <dgm:cxn modelId="{3E05059B-A4FA-402B-A774-E127DEE18FA3}" type="presParOf" srcId="{524DF1A5-7CA6-4F63-B1D0-112F5419FA1B}" destId="{17F83D17-9815-408F-BE36-E34B03975B57}" srcOrd="0" destOrd="0" presId="urn:microsoft.com/office/officeart/2005/8/layout/cycle2"/>
    <dgm:cxn modelId="{FC0BD9C5-3B4B-44B1-A7A4-C5AEA31A81AD}" type="presParOf" srcId="{9837844F-DFD6-4BFF-B549-142826972F8E}" destId="{3EFF4D26-81B3-422A-B982-CF623A2B776A}" srcOrd="10" destOrd="0" presId="urn:microsoft.com/office/officeart/2005/8/layout/cycle2"/>
    <dgm:cxn modelId="{AA59D74E-1A23-4432-B71D-D7B5772CE340}" type="presParOf" srcId="{9837844F-DFD6-4BFF-B549-142826972F8E}" destId="{A60D28D4-BECB-42A6-B29B-56F7255ABBCD}" srcOrd="11" destOrd="0" presId="urn:microsoft.com/office/officeart/2005/8/layout/cycle2"/>
    <dgm:cxn modelId="{EB673029-6181-4A7A-A70F-E34DD8488A4B}" type="presParOf" srcId="{A60D28D4-BECB-42A6-B29B-56F7255ABBCD}" destId="{6D7A753A-5C0C-4267-9ABE-581B843A38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4C2E8F-F573-E14E-959A-C4BF0B524669}" type="doc">
      <dgm:prSet loTypeId="urn:microsoft.com/office/officeart/2008/layout/HexagonCluster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896EC7D5-EC62-BB4D-8937-89F1E50746E8}">
      <dgm:prSet phldrT="[Texto]" custT="1"/>
      <dgm:spPr/>
      <dgm:t>
        <a:bodyPr/>
        <a:lstStyle/>
        <a:p>
          <a:r>
            <a:rPr lang="pt-BR" sz="1800" dirty="0"/>
            <a:t>Previne situações de </a:t>
          </a:r>
          <a:r>
            <a:rPr lang="pt-BR" sz="2000" dirty="0"/>
            <a:t>violência</a:t>
          </a:r>
          <a:r>
            <a:rPr lang="pt-BR" sz="1800" dirty="0"/>
            <a:t>, negligência, isolamento, entre outras</a:t>
          </a:r>
        </a:p>
      </dgm:t>
    </dgm:pt>
    <dgm:pt modelId="{A54651F1-E7A0-9640-AB54-D9ACA888DA13}" type="parTrans" cxnId="{0CC62FBF-06A7-AC4C-85B9-4792897BCB23}">
      <dgm:prSet/>
      <dgm:spPr/>
      <dgm:t>
        <a:bodyPr/>
        <a:lstStyle/>
        <a:p>
          <a:endParaRPr lang="pt-BR"/>
        </a:p>
      </dgm:t>
    </dgm:pt>
    <dgm:pt modelId="{1B18DCE1-1622-924C-BFF8-48CA71632F26}" type="sibTrans" cxnId="{0CC62FBF-06A7-AC4C-85B9-4792897BCB23}">
      <dgm:prSet phldrT="1" phldr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t-BR"/>
        </a:p>
      </dgm:t>
    </dgm:pt>
    <dgm:pt modelId="{1F81AE51-CB41-3340-A911-790FD8CB3C0E}">
      <dgm:prSet phldrT="[Texto]" custT="1"/>
      <dgm:spPr/>
      <dgm:t>
        <a:bodyPr/>
        <a:lstStyle/>
        <a:p>
          <a:r>
            <a:rPr lang="pt-BR" sz="2000" dirty="0"/>
            <a:t>Promove o acesso a condições de subsistência e inclusão social</a:t>
          </a:r>
        </a:p>
      </dgm:t>
    </dgm:pt>
    <dgm:pt modelId="{3A215CB0-78D4-9C45-AA6E-7FF9AAE9D72C}" type="parTrans" cxnId="{39A31343-B03C-FB4A-8DED-D97DD03F419C}">
      <dgm:prSet/>
      <dgm:spPr/>
      <dgm:t>
        <a:bodyPr/>
        <a:lstStyle/>
        <a:p>
          <a:endParaRPr lang="pt-BR"/>
        </a:p>
      </dgm:t>
    </dgm:pt>
    <dgm:pt modelId="{B8B0A9EC-F8B7-B64C-A02F-3A21C1840C40}" type="sibTrans" cxnId="{39A31343-B03C-FB4A-8DED-D97DD03F419C}">
      <dgm:prSet phldrT="2" phldr="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pt-BR"/>
        </a:p>
      </dgm:t>
    </dgm:pt>
    <dgm:pt modelId="{14DBB24C-6899-F744-BE68-AE92085E1A73}">
      <dgm:prSet phldrT="[Texto]" custT="1"/>
      <dgm:spPr/>
      <dgm:t>
        <a:bodyPr/>
        <a:lstStyle/>
        <a:p>
          <a:r>
            <a:rPr lang="pt-BR" sz="1800" dirty="0"/>
            <a:t>Desenvolve autonomia e protagonismo das famílias</a:t>
          </a:r>
        </a:p>
      </dgm:t>
    </dgm:pt>
    <dgm:pt modelId="{68D9454C-392C-BB4B-89F7-B5BCB721BEC2}" type="parTrans" cxnId="{C514C97B-CD05-6140-8247-87A3E0C0DDB4}">
      <dgm:prSet/>
      <dgm:spPr/>
      <dgm:t>
        <a:bodyPr/>
        <a:lstStyle/>
        <a:p>
          <a:endParaRPr lang="pt-BR"/>
        </a:p>
      </dgm:t>
    </dgm:pt>
    <dgm:pt modelId="{E3D570D3-0413-9D4C-9AAF-4080B4DC004E}" type="sibTrans" cxnId="{C514C97B-CD05-6140-8247-87A3E0C0DDB4}">
      <dgm:prSet phldrT="4" phldr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pt-BR"/>
        </a:p>
      </dgm:t>
    </dgm:pt>
    <dgm:pt modelId="{C9DF186A-5FD6-324C-9CB8-1A27BBDF7A4B}">
      <dgm:prSet phldrT="[Texto]" custT="1"/>
      <dgm:spPr/>
      <dgm:t>
        <a:bodyPr/>
        <a:lstStyle/>
        <a:p>
          <a:r>
            <a:rPr lang="pt-BR" sz="1600" dirty="0"/>
            <a:t>Promove o acesso a serviços públicos e à rede socioassistencial</a:t>
          </a:r>
        </a:p>
      </dgm:t>
    </dgm:pt>
    <dgm:pt modelId="{973746AB-D288-8A46-B118-E17332353DFA}" type="sibTrans" cxnId="{A07F0DDF-673A-C145-8351-ECC71BA45159}">
      <dgm:prSet phldrT="3" phldr="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</dgm:pt>
    <dgm:pt modelId="{E94E2046-CF8A-BB41-9692-E948286AB93C}" type="parTrans" cxnId="{A07F0DDF-673A-C145-8351-ECC71BA45159}">
      <dgm:prSet/>
      <dgm:spPr/>
      <dgm:t>
        <a:bodyPr/>
        <a:lstStyle/>
        <a:p>
          <a:endParaRPr lang="pt-BR"/>
        </a:p>
      </dgm:t>
    </dgm:pt>
    <dgm:pt modelId="{DA869E73-FC07-2342-8452-F2A827C982EB}">
      <dgm:prSet phldrT="[Texto]" custT="1"/>
      <dgm:spPr/>
      <dgm:t>
        <a:bodyPr/>
        <a:lstStyle/>
        <a:p>
          <a:r>
            <a:rPr lang="pt-BR" sz="1600" dirty="0"/>
            <a:t>Fortalece os vínculos familiares e  </a:t>
          </a:r>
          <a:r>
            <a:rPr lang="pt-BR" sz="1600" dirty="0" err="1"/>
            <a:t>intergeracionais</a:t>
          </a:r>
          <a:endParaRPr lang="pt-BR" sz="1600" dirty="0"/>
        </a:p>
      </dgm:t>
    </dgm:pt>
    <dgm:pt modelId="{8C0A6E12-7203-4D48-899C-EB16FBC05A19}" type="parTrans" cxnId="{6F202ED0-E1A2-3A4D-BDC0-47551CF70E51}">
      <dgm:prSet/>
      <dgm:spPr/>
      <dgm:t>
        <a:bodyPr/>
        <a:lstStyle/>
        <a:p>
          <a:endParaRPr lang="pt-BR"/>
        </a:p>
      </dgm:t>
    </dgm:pt>
    <dgm:pt modelId="{AD1A7C2B-40ED-2349-9C2A-FC3BB6412741}" type="sibTrans" cxnId="{6F202ED0-E1A2-3A4D-BDC0-47551CF70E51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pt-BR"/>
        </a:p>
      </dgm:t>
    </dgm:pt>
    <dgm:pt modelId="{4AAF421A-2EAB-3143-9345-CD6E0E2B1D98}">
      <dgm:prSet/>
      <dgm:spPr/>
      <dgm:t>
        <a:bodyPr/>
        <a:lstStyle/>
        <a:p>
          <a:r>
            <a:rPr lang="pt-BR" dirty="0"/>
            <a:t>Desenvolve padrões não violentos de resolução de conflitos</a:t>
          </a:r>
        </a:p>
      </dgm:t>
    </dgm:pt>
    <dgm:pt modelId="{D0D8E3E0-18A5-3E48-976F-3DFDDB72C3FF}" type="parTrans" cxnId="{07267AF1-014E-F34A-A053-E318E6DE3ED7}">
      <dgm:prSet/>
      <dgm:spPr/>
      <dgm:t>
        <a:bodyPr/>
        <a:lstStyle/>
        <a:p>
          <a:endParaRPr lang="pt-BR"/>
        </a:p>
      </dgm:t>
    </dgm:pt>
    <dgm:pt modelId="{7258D472-EDC2-4440-999A-48E8CD835DA8}" type="sibTrans" cxnId="{07267AF1-014E-F34A-A053-E318E6DE3ED7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pt-BR"/>
        </a:p>
      </dgm:t>
    </dgm:pt>
    <dgm:pt modelId="{3A809243-077E-2B48-95A6-37DEBE4140E6}" type="pres">
      <dgm:prSet presAssocID="{E24C2E8F-F573-E14E-959A-C4BF0B524669}" presName="Name0" presStyleCnt="0">
        <dgm:presLayoutVars>
          <dgm:chMax val="21"/>
          <dgm:chPref val="21"/>
        </dgm:presLayoutVars>
      </dgm:prSet>
      <dgm:spPr/>
    </dgm:pt>
    <dgm:pt modelId="{2D3A7B10-CA1E-9F42-8147-B96B1261F6B7}" type="pres">
      <dgm:prSet presAssocID="{1F81AE51-CB41-3340-A911-790FD8CB3C0E}" presName="text1" presStyleCnt="0"/>
      <dgm:spPr/>
    </dgm:pt>
    <dgm:pt modelId="{F6F70703-A6D1-F142-B08B-5EA9514240FF}" type="pres">
      <dgm:prSet presAssocID="{1F81AE51-CB41-3340-A911-790FD8CB3C0E}" presName="textRepeatNode" presStyleLbl="alignNode1" presStyleIdx="0" presStyleCnt="6" custLinFactNeighborX="-1006" custLinFactNeighborY="-6445">
        <dgm:presLayoutVars>
          <dgm:chMax val="0"/>
          <dgm:chPref val="0"/>
          <dgm:bulletEnabled val="1"/>
        </dgm:presLayoutVars>
      </dgm:prSet>
      <dgm:spPr/>
    </dgm:pt>
    <dgm:pt modelId="{CD77F8D8-ADFE-5540-B584-FB5D0DC1CF6D}" type="pres">
      <dgm:prSet presAssocID="{1F81AE51-CB41-3340-A911-790FD8CB3C0E}" presName="textaccent1" presStyleCnt="0"/>
      <dgm:spPr/>
    </dgm:pt>
    <dgm:pt modelId="{F7CE139F-F3E2-0342-A51F-217EBA34A9DB}" type="pres">
      <dgm:prSet presAssocID="{1F81AE51-CB41-3340-A911-790FD8CB3C0E}" presName="accentRepeatNode" presStyleLbl="solidAlignAcc1" presStyleIdx="0" presStyleCnt="12"/>
      <dgm:spPr/>
    </dgm:pt>
    <dgm:pt modelId="{CF35D46D-92F5-924A-AD72-44E74BD68203}" type="pres">
      <dgm:prSet presAssocID="{B8B0A9EC-F8B7-B64C-A02F-3A21C1840C40}" presName="image1" presStyleCnt="0"/>
      <dgm:spPr/>
    </dgm:pt>
    <dgm:pt modelId="{4AC874FE-2573-1C49-96E8-BA07F68927EE}" type="pres">
      <dgm:prSet presAssocID="{B8B0A9EC-F8B7-B64C-A02F-3A21C1840C40}" presName="imageRepeatNode" presStyleLbl="alignAcc1" presStyleIdx="0" presStyleCnt="6" custScaleX="93336" custScaleY="87903" custLinFactNeighborX="87806" custLinFactNeighborY="-59160"/>
      <dgm:spPr/>
    </dgm:pt>
    <dgm:pt modelId="{D51B7AD5-6A51-CD44-B87A-FC4C45D18EEB}" type="pres">
      <dgm:prSet presAssocID="{B8B0A9EC-F8B7-B64C-A02F-3A21C1840C40}" presName="imageaccent1" presStyleCnt="0"/>
      <dgm:spPr/>
    </dgm:pt>
    <dgm:pt modelId="{EBE329BB-AF9E-FE44-BDC4-293102A84A10}" type="pres">
      <dgm:prSet presAssocID="{B8B0A9EC-F8B7-B64C-A02F-3A21C1840C40}" presName="accentRepeatNode" presStyleLbl="solidAlignAcc1" presStyleIdx="1" presStyleCnt="12"/>
      <dgm:spPr/>
    </dgm:pt>
    <dgm:pt modelId="{52F25F0F-3C2E-8140-9478-FABDE9D24B22}" type="pres">
      <dgm:prSet presAssocID="{C9DF186A-5FD6-324C-9CB8-1A27BBDF7A4B}" presName="text2" presStyleCnt="0"/>
      <dgm:spPr/>
    </dgm:pt>
    <dgm:pt modelId="{C067AA1F-0C89-B346-9531-1EB63ED3ADBD}" type="pres">
      <dgm:prSet presAssocID="{C9DF186A-5FD6-324C-9CB8-1A27BBDF7A4B}" presName="textRepeatNode" presStyleLbl="alignNode1" presStyleIdx="1" presStyleCnt="6" custLinFactNeighborX="-2013" custLinFactNeighborY="-6445">
        <dgm:presLayoutVars>
          <dgm:chMax val="0"/>
          <dgm:chPref val="0"/>
          <dgm:bulletEnabled val="1"/>
        </dgm:presLayoutVars>
      </dgm:prSet>
      <dgm:spPr/>
    </dgm:pt>
    <dgm:pt modelId="{F35F387C-DAA9-7344-BF9A-9FB5B75FC21A}" type="pres">
      <dgm:prSet presAssocID="{C9DF186A-5FD6-324C-9CB8-1A27BBDF7A4B}" presName="textaccent2" presStyleCnt="0"/>
      <dgm:spPr/>
    </dgm:pt>
    <dgm:pt modelId="{1E8B38B8-C517-5F42-9CE0-3AEBAA59BE97}" type="pres">
      <dgm:prSet presAssocID="{C9DF186A-5FD6-324C-9CB8-1A27BBDF7A4B}" presName="accentRepeatNode" presStyleLbl="solidAlignAcc1" presStyleIdx="2" presStyleCnt="12"/>
      <dgm:spPr/>
    </dgm:pt>
    <dgm:pt modelId="{B55CCEF0-99B0-D34D-9F2A-3150FEEF6A92}" type="pres">
      <dgm:prSet presAssocID="{973746AB-D288-8A46-B118-E17332353DFA}" presName="image2" presStyleCnt="0"/>
      <dgm:spPr/>
    </dgm:pt>
    <dgm:pt modelId="{68E893E0-9DC3-E24F-B861-B610F7F302A5}" type="pres">
      <dgm:prSet presAssocID="{973746AB-D288-8A46-B118-E17332353DFA}" presName="imageRepeatNode" presStyleLbl="alignAcc1" presStyleIdx="1" presStyleCnt="6" custLinFactNeighborX="-1515" custLinFactNeighborY="-21797"/>
      <dgm:spPr/>
    </dgm:pt>
    <dgm:pt modelId="{D910B6D1-CCC5-EE42-A4FB-672D440F1A40}" type="pres">
      <dgm:prSet presAssocID="{973746AB-D288-8A46-B118-E17332353DFA}" presName="imageaccent2" presStyleCnt="0"/>
      <dgm:spPr/>
    </dgm:pt>
    <dgm:pt modelId="{47E27BC2-29C2-CA44-BD2B-563615219C96}" type="pres">
      <dgm:prSet presAssocID="{973746AB-D288-8A46-B118-E17332353DFA}" presName="accentRepeatNode" presStyleLbl="solidAlignAcc1" presStyleIdx="3" presStyleCnt="12"/>
      <dgm:spPr/>
    </dgm:pt>
    <dgm:pt modelId="{15633693-0B9F-0A49-93F9-BC670CD31796}" type="pres">
      <dgm:prSet presAssocID="{896EC7D5-EC62-BB4D-8937-89F1E50746E8}" presName="text3" presStyleCnt="0"/>
      <dgm:spPr/>
    </dgm:pt>
    <dgm:pt modelId="{62EC1604-0C40-1247-9C3C-05BA38DE8861}" type="pres">
      <dgm:prSet presAssocID="{896EC7D5-EC62-BB4D-8937-89F1E50746E8}" presName="textRepeatNode" presStyleLbl="alignNode1" presStyleIdx="2" presStyleCnt="6" custLinFactNeighborX="-84892" custLinFactNeighborY="50379">
        <dgm:presLayoutVars>
          <dgm:chMax val="0"/>
          <dgm:chPref val="0"/>
          <dgm:bulletEnabled val="1"/>
        </dgm:presLayoutVars>
      </dgm:prSet>
      <dgm:spPr/>
    </dgm:pt>
    <dgm:pt modelId="{BD62414B-2E18-A246-9285-27B76273BF35}" type="pres">
      <dgm:prSet presAssocID="{896EC7D5-EC62-BB4D-8937-89F1E50746E8}" presName="textaccent3" presStyleCnt="0"/>
      <dgm:spPr/>
    </dgm:pt>
    <dgm:pt modelId="{7270B79F-2CBB-BA47-AF2E-25C66D57BA95}" type="pres">
      <dgm:prSet presAssocID="{896EC7D5-EC62-BB4D-8937-89F1E50746E8}" presName="accentRepeatNode" presStyleLbl="solidAlignAcc1" presStyleIdx="4" presStyleCnt="12" custLinFactX="57190" custLinFactY="145883" custLinFactNeighborX="100000" custLinFactNeighborY="200000"/>
      <dgm:spPr/>
    </dgm:pt>
    <dgm:pt modelId="{BD23B422-1CC1-9B4C-AA06-F2F126A83FB9}" type="pres">
      <dgm:prSet presAssocID="{1B18DCE1-1622-924C-BFF8-48CA71632F26}" presName="image3" presStyleCnt="0"/>
      <dgm:spPr/>
    </dgm:pt>
    <dgm:pt modelId="{DBBFD9B0-FCB2-FA47-9C08-B3079A0F79CC}" type="pres">
      <dgm:prSet presAssocID="{1B18DCE1-1622-924C-BFF8-48CA71632F26}" presName="imageRepeatNode" presStyleLbl="alignAcc1" presStyleIdx="2" presStyleCnt="6" custLinFactNeighborY="-4365"/>
      <dgm:spPr/>
    </dgm:pt>
    <dgm:pt modelId="{3A0D3B27-FFAC-3043-96F2-D9406EB8920E}" type="pres">
      <dgm:prSet presAssocID="{1B18DCE1-1622-924C-BFF8-48CA71632F26}" presName="imageaccent3" presStyleCnt="0"/>
      <dgm:spPr/>
    </dgm:pt>
    <dgm:pt modelId="{3D3F9517-6EC6-7A40-9EB3-154E8EB83D99}" type="pres">
      <dgm:prSet presAssocID="{1B18DCE1-1622-924C-BFF8-48CA71632F26}" presName="accentRepeatNode" presStyleLbl="solidAlignAcc1" presStyleIdx="5" presStyleCnt="12"/>
      <dgm:spPr/>
    </dgm:pt>
    <dgm:pt modelId="{71399F25-010A-5E4F-BC18-780452DE91D3}" type="pres">
      <dgm:prSet presAssocID="{14DBB24C-6899-F744-BE68-AE92085E1A73}" presName="text4" presStyleCnt="0"/>
      <dgm:spPr/>
    </dgm:pt>
    <dgm:pt modelId="{D0F879A7-A318-6D42-AF39-806AF7854DC7}" type="pres">
      <dgm:prSet presAssocID="{14DBB24C-6899-F744-BE68-AE92085E1A73}" presName="textRepeatNode" presStyleLbl="alignNode1" presStyleIdx="3" presStyleCnt="6" custLinFactNeighborY="-15820">
        <dgm:presLayoutVars>
          <dgm:chMax val="0"/>
          <dgm:chPref val="0"/>
          <dgm:bulletEnabled val="1"/>
        </dgm:presLayoutVars>
      </dgm:prSet>
      <dgm:spPr/>
    </dgm:pt>
    <dgm:pt modelId="{896FDD7F-80DA-1046-858D-7A40BEA0D06A}" type="pres">
      <dgm:prSet presAssocID="{14DBB24C-6899-F744-BE68-AE92085E1A73}" presName="textaccent4" presStyleCnt="0"/>
      <dgm:spPr/>
    </dgm:pt>
    <dgm:pt modelId="{9A077FF5-493E-A948-BCA4-126049EA72FB}" type="pres">
      <dgm:prSet presAssocID="{14DBB24C-6899-F744-BE68-AE92085E1A73}" presName="accentRepeatNode" presStyleLbl="solidAlignAcc1" presStyleIdx="6" presStyleCnt="12"/>
      <dgm:spPr/>
    </dgm:pt>
    <dgm:pt modelId="{82FCE6E5-E37A-8C47-BC6C-617A9AB0413B}" type="pres">
      <dgm:prSet presAssocID="{E3D570D3-0413-9D4C-9AAF-4080B4DC004E}" presName="image4" presStyleCnt="0"/>
      <dgm:spPr/>
    </dgm:pt>
    <dgm:pt modelId="{2EAC347D-65AD-094B-8BBF-5ACD7897CE45}" type="pres">
      <dgm:prSet presAssocID="{E3D570D3-0413-9D4C-9AAF-4080B4DC004E}" presName="imageRepeatNode" presStyleLbl="alignAcc1" presStyleIdx="3" presStyleCnt="6" custLinFactY="-32976" custLinFactNeighborX="-4025" custLinFactNeighborY="-100000"/>
      <dgm:spPr/>
    </dgm:pt>
    <dgm:pt modelId="{89CA9B9D-FA93-BB44-B677-1BCC7066CECD}" type="pres">
      <dgm:prSet presAssocID="{E3D570D3-0413-9D4C-9AAF-4080B4DC004E}" presName="imageaccent4" presStyleCnt="0"/>
      <dgm:spPr/>
    </dgm:pt>
    <dgm:pt modelId="{071131DA-5FA9-094E-A75D-E75B813B08DF}" type="pres">
      <dgm:prSet presAssocID="{E3D570D3-0413-9D4C-9AAF-4080B4DC004E}" presName="accentRepeatNode" presStyleLbl="solidAlignAcc1" presStyleIdx="7" presStyleCnt="12"/>
      <dgm:spPr/>
    </dgm:pt>
    <dgm:pt modelId="{9E12D400-387A-B143-B265-BCEC0685A12D}" type="pres">
      <dgm:prSet presAssocID="{DA869E73-FC07-2342-8452-F2A827C982EB}" presName="text5" presStyleCnt="0"/>
      <dgm:spPr/>
    </dgm:pt>
    <dgm:pt modelId="{45C0A139-FAD9-B343-8E18-63DD3DCC04CE}" type="pres">
      <dgm:prSet presAssocID="{DA869E73-FC07-2342-8452-F2A827C982EB}" presName="textRepeatNode" presStyleLbl="alignNode1" presStyleIdx="4" presStyleCnt="6" custLinFactNeighborX="-2318" custLinFactNeighborY="85403">
        <dgm:presLayoutVars>
          <dgm:chMax val="0"/>
          <dgm:chPref val="0"/>
          <dgm:bulletEnabled val="1"/>
        </dgm:presLayoutVars>
      </dgm:prSet>
      <dgm:spPr/>
    </dgm:pt>
    <dgm:pt modelId="{6CBADF4D-7F5E-C447-8FF6-580430B98F14}" type="pres">
      <dgm:prSet presAssocID="{DA869E73-FC07-2342-8452-F2A827C982EB}" presName="textaccent5" presStyleCnt="0"/>
      <dgm:spPr/>
    </dgm:pt>
    <dgm:pt modelId="{CF6B09D9-92ED-1D48-BABD-66F9B48F50F0}" type="pres">
      <dgm:prSet presAssocID="{DA869E73-FC07-2342-8452-F2A827C982EB}" presName="accentRepeatNode" presStyleLbl="solidAlignAcc1" presStyleIdx="8" presStyleCnt="12"/>
      <dgm:spPr/>
    </dgm:pt>
    <dgm:pt modelId="{57D16094-4C25-ED47-9E5C-8139C867B426}" type="pres">
      <dgm:prSet presAssocID="{AD1A7C2B-40ED-2349-9C2A-FC3BB6412741}" presName="image5" presStyleCnt="0"/>
      <dgm:spPr/>
    </dgm:pt>
    <dgm:pt modelId="{E756C66A-41B3-964A-885A-CBC20F02E9BA}" type="pres">
      <dgm:prSet presAssocID="{AD1A7C2B-40ED-2349-9C2A-FC3BB6412741}" presName="imageRepeatNode" presStyleLbl="alignAcc1" presStyleIdx="4" presStyleCnt="6" custLinFactNeighborX="-1856" custLinFactNeighborY="-26952"/>
      <dgm:spPr/>
    </dgm:pt>
    <dgm:pt modelId="{499CA2FE-2DB7-9B40-B458-EC6FC7EEF798}" type="pres">
      <dgm:prSet presAssocID="{AD1A7C2B-40ED-2349-9C2A-FC3BB6412741}" presName="imageaccent5" presStyleCnt="0"/>
      <dgm:spPr/>
    </dgm:pt>
    <dgm:pt modelId="{ADE39A19-75CF-DC47-A3E5-481E44CE22BE}" type="pres">
      <dgm:prSet presAssocID="{AD1A7C2B-40ED-2349-9C2A-FC3BB6412741}" presName="accentRepeatNode" presStyleLbl="solidAlignAcc1" presStyleIdx="9" presStyleCnt="12"/>
      <dgm:spPr/>
    </dgm:pt>
    <dgm:pt modelId="{EDA1B0A1-0D68-D74B-8716-A6702F4228A1}" type="pres">
      <dgm:prSet presAssocID="{4AAF421A-2EAB-3143-9345-CD6E0E2B1D98}" presName="text6" presStyleCnt="0"/>
      <dgm:spPr/>
    </dgm:pt>
    <dgm:pt modelId="{50350B48-8BD8-9D41-AEED-3D7BF82D9B85}" type="pres">
      <dgm:prSet presAssocID="{4AAF421A-2EAB-3143-9345-CD6E0E2B1D98}" presName="textRepeatNode" presStyleLbl="alignNode1" presStyleIdx="5" presStyleCnt="6" custLinFactNeighborX="3937" custLinFactNeighborY="-21093">
        <dgm:presLayoutVars>
          <dgm:chMax val="0"/>
          <dgm:chPref val="0"/>
          <dgm:bulletEnabled val="1"/>
        </dgm:presLayoutVars>
      </dgm:prSet>
      <dgm:spPr/>
    </dgm:pt>
    <dgm:pt modelId="{0FF9013A-DCBF-F94A-8F32-0768E0A7A253}" type="pres">
      <dgm:prSet presAssocID="{4AAF421A-2EAB-3143-9345-CD6E0E2B1D98}" presName="textaccent6" presStyleCnt="0"/>
      <dgm:spPr/>
    </dgm:pt>
    <dgm:pt modelId="{9971A43E-6A27-A64F-A298-DD8A7216A4BF}" type="pres">
      <dgm:prSet presAssocID="{4AAF421A-2EAB-3143-9345-CD6E0E2B1D98}" presName="accentRepeatNode" presStyleLbl="solidAlignAcc1" presStyleIdx="10" presStyleCnt="12"/>
      <dgm:spPr/>
    </dgm:pt>
    <dgm:pt modelId="{94CCB7D1-28F4-6E47-90C7-612B6E22604D}" type="pres">
      <dgm:prSet presAssocID="{7258D472-EDC2-4440-999A-48E8CD835DA8}" presName="image6" presStyleCnt="0"/>
      <dgm:spPr/>
    </dgm:pt>
    <dgm:pt modelId="{AA330073-65CA-8F42-B8A5-38A055C11D8D}" type="pres">
      <dgm:prSet presAssocID="{7258D472-EDC2-4440-999A-48E8CD835DA8}" presName="imageRepeatNode" presStyleLbl="alignAcc1" presStyleIdx="5" presStyleCnt="6" custLinFactNeighborX="-2012" custLinFactNeighborY="-29296"/>
      <dgm:spPr/>
    </dgm:pt>
    <dgm:pt modelId="{A763CF3E-8E00-3041-871C-640C2F060E27}" type="pres">
      <dgm:prSet presAssocID="{7258D472-EDC2-4440-999A-48E8CD835DA8}" presName="imageaccent6" presStyleCnt="0"/>
      <dgm:spPr/>
    </dgm:pt>
    <dgm:pt modelId="{5A103645-D156-5B4F-869A-107A22C4374D}" type="pres">
      <dgm:prSet presAssocID="{7258D472-EDC2-4440-999A-48E8CD835DA8}" presName="accentRepeatNode" presStyleLbl="solidAlignAcc1" presStyleIdx="11" presStyleCnt="12"/>
      <dgm:spPr/>
    </dgm:pt>
  </dgm:ptLst>
  <dgm:cxnLst>
    <dgm:cxn modelId="{95A36F00-FCC8-4DAE-B0E8-F20191EF310D}" type="presOf" srcId="{DA869E73-FC07-2342-8452-F2A827C982EB}" destId="{45C0A139-FAD9-B343-8E18-63DD3DCC04CE}" srcOrd="0" destOrd="0" presId="urn:microsoft.com/office/officeart/2008/layout/HexagonCluster"/>
    <dgm:cxn modelId="{0CA6D538-2592-4260-92DC-CD0659ED944B}" type="presOf" srcId="{1B18DCE1-1622-924C-BFF8-48CA71632F26}" destId="{DBBFD9B0-FCB2-FA47-9C08-B3079A0F79CC}" srcOrd="0" destOrd="0" presId="urn:microsoft.com/office/officeart/2008/layout/HexagonCluster"/>
    <dgm:cxn modelId="{39A31343-B03C-FB4A-8DED-D97DD03F419C}" srcId="{E24C2E8F-F573-E14E-959A-C4BF0B524669}" destId="{1F81AE51-CB41-3340-A911-790FD8CB3C0E}" srcOrd="0" destOrd="0" parTransId="{3A215CB0-78D4-9C45-AA6E-7FF9AAE9D72C}" sibTransId="{B8B0A9EC-F8B7-B64C-A02F-3A21C1840C40}"/>
    <dgm:cxn modelId="{83018665-9AFB-4D9A-AE7A-BCFBCCC69B94}" type="presOf" srcId="{4AAF421A-2EAB-3143-9345-CD6E0E2B1D98}" destId="{50350B48-8BD8-9D41-AEED-3D7BF82D9B85}" srcOrd="0" destOrd="0" presId="urn:microsoft.com/office/officeart/2008/layout/HexagonCluster"/>
    <dgm:cxn modelId="{C514C97B-CD05-6140-8247-87A3E0C0DDB4}" srcId="{E24C2E8F-F573-E14E-959A-C4BF0B524669}" destId="{14DBB24C-6899-F744-BE68-AE92085E1A73}" srcOrd="3" destOrd="0" parTransId="{68D9454C-392C-BB4B-89F7-B5BCB721BEC2}" sibTransId="{E3D570D3-0413-9D4C-9AAF-4080B4DC004E}"/>
    <dgm:cxn modelId="{48AC5395-1AB8-4354-9549-E4919FBE05DB}" type="presOf" srcId="{896EC7D5-EC62-BB4D-8937-89F1E50746E8}" destId="{62EC1604-0C40-1247-9C3C-05BA38DE8861}" srcOrd="0" destOrd="0" presId="urn:microsoft.com/office/officeart/2008/layout/HexagonCluster"/>
    <dgm:cxn modelId="{813E68A8-EA4B-49BD-9E10-F73A82D95696}" type="presOf" srcId="{B8B0A9EC-F8B7-B64C-A02F-3A21C1840C40}" destId="{4AC874FE-2573-1C49-96E8-BA07F68927EE}" srcOrd="0" destOrd="0" presId="urn:microsoft.com/office/officeart/2008/layout/HexagonCluster"/>
    <dgm:cxn modelId="{885D8EB7-9A6B-4853-B39E-2CAC03E81680}" type="presOf" srcId="{14DBB24C-6899-F744-BE68-AE92085E1A73}" destId="{D0F879A7-A318-6D42-AF39-806AF7854DC7}" srcOrd="0" destOrd="0" presId="urn:microsoft.com/office/officeart/2008/layout/HexagonCluster"/>
    <dgm:cxn modelId="{CDF5CABA-861E-4F6B-8E05-2681A224CEF8}" type="presOf" srcId="{7258D472-EDC2-4440-999A-48E8CD835DA8}" destId="{AA330073-65CA-8F42-B8A5-38A055C11D8D}" srcOrd="0" destOrd="0" presId="urn:microsoft.com/office/officeart/2008/layout/HexagonCluster"/>
    <dgm:cxn modelId="{0CC62FBF-06A7-AC4C-85B9-4792897BCB23}" srcId="{E24C2E8F-F573-E14E-959A-C4BF0B524669}" destId="{896EC7D5-EC62-BB4D-8937-89F1E50746E8}" srcOrd="2" destOrd="0" parTransId="{A54651F1-E7A0-9640-AB54-D9ACA888DA13}" sibTransId="{1B18DCE1-1622-924C-BFF8-48CA71632F26}"/>
    <dgm:cxn modelId="{8CA4EAC2-ED7C-4E61-BFF7-AA83F34B0B3F}" type="presOf" srcId="{E3D570D3-0413-9D4C-9AAF-4080B4DC004E}" destId="{2EAC347D-65AD-094B-8BBF-5ACD7897CE45}" srcOrd="0" destOrd="0" presId="urn:microsoft.com/office/officeart/2008/layout/HexagonCluster"/>
    <dgm:cxn modelId="{AF62E0CD-56DC-4568-9949-F54E65867710}" type="presOf" srcId="{973746AB-D288-8A46-B118-E17332353DFA}" destId="{68E893E0-9DC3-E24F-B861-B610F7F302A5}" srcOrd="0" destOrd="0" presId="urn:microsoft.com/office/officeart/2008/layout/HexagonCluster"/>
    <dgm:cxn modelId="{6F202ED0-E1A2-3A4D-BDC0-47551CF70E51}" srcId="{E24C2E8F-F573-E14E-959A-C4BF0B524669}" destId="{DA869E73-FC07-2342-8452-F2A827C982EB}" srcOrd="4" destOrd="0" parTransId="{8C0A6E12-7203-4D48-899C-EB16FBC05A19}" sibTransId="{AD1A7C2B-40ED-2349-9C2A-FC3BB6412741}"/>
    <dgm:cxn modelId="{3BBFCEDE-DF89-4540-BCC5-D6FAAB567313}" type="presOf" srcId="{1F81AE51-CB41-3340-A911-790FD8CB3C0E}" destId="{F6F70703-A6D1-F142-B08B-5EA9514240FF}" srcOrd="0" destOrd="0" presId="urn:microsoft.com/office/officeart/2008/layout/HexagonCluster"/>
    <dgm:cxn modelId="{A07F0DDF-673A-C145-8351-ECC71BA45159}" srcId="{E24C2E8F-F573-E14E-959A-C4BF0B524669}" destId="{C9DF186A-5FD6-324C-9CB8-1A27BBDF7A4B}" srcOrd="1" destOrd="0" parTransId="{E94E2046-CF8A-BB41-9692-E948286AB93C}" sibTransId="{973746AB-D288-8A46-B118-E17332353DFA}"/>
    <dgm:cxn modelId="{4D842AE9-AB68-4A85-93C2-224610F6611C}" type="presOf" srcId="{AD1A7C2B-40ED-2349-9C2A-FC3BB6412741}" destId="{E756C66A-41B3-964A-885A-CBC20F02E9BA}" srcOrd="0" destOrd="0" presId="urn:microsoft.com/office/officeart/2008/layout/HexagonCluster"/>
    <dgm:cxn modelId="{4F7FFEE9-472B-48AD-8B3A-E43858AD0FED}" type="presOf" srcId="{E24C2E8F-F573-E14E-959A-C4BF0B524669}" destId="{3A809243-077E-2B48-95A6-37DEBE4140E6}" srcOrd="0" destOrd="0" presId="urn:microsoft.com/office/officeart/2008/layout/HexagonCluster"/>
    <dgm:cxn modelId="{DA6FDFEB-116C-44AB-875F-B32F5A32A0E9}" type="presOf" srcId="{C9DF186A-5FD6-324C-9CB8-1A27BBDF7A4B}" destId="{C067AA1F-0C89-B346-9531-1EB63ED3ADBD}" srcOrd="0" destOrd="0" presId="urn:microsoft.com/office/officeart/2008/layout/HexagonCluster"/>
    <dgm:cxn modelId="{07267AF1-014E-F34A-A053-E318E6DE3ED7}" srcId="{E24C2E8F-F573-E14E-959A-C4BF0B524669}" destId="{4AAF421A-2EAB-3143-9345-CD6E0E2B1D98}" srcOrd="5" destOrd="0" parTransId="{D0D8E3E0-18A5-3E48-976F-3DFDDB72C3FF}" sibTransId="{7258D472-EDC2-4440-999A-48E8CD835DA8}"/>
    <dgm:cxn modelId="{18A8B2F5-EB93-4848-BE6E-C164057C6E31}" type="presParOf" srcId="{3A809243-077E-2B48-95A6-37DEBE4140E6}" destId="{2D3A7B10-CA1E-9F42-8147-B96B1261F6B7}" srcOrd="0" destOrd="0" presId="urn:microsoft.com/office/officeart/2008/layout/HexagonCluster"/>
    <dgm:cxn modelId="{C7D5FAC3-A1DA-44FD-90F5-000E68C61D25}" type="presParOf" srcId="{2D3A7B10-CA1E-9F42-8147-B96B1261F6B7}" destId="{F6F70703-A6D1-F142-B08B-5EA9514240FF}" srcOrd="0" destOrd="0" presId="urn:microsoft.com/office/officeart/2008/layout/HexagonCluster"/>
    <dgm:cxn modelId="{47B5F7B3-008E-493D-A2FB-270560376983}" type="presParOf" srcId="{3A809243-077E-2B48-95A6-37DEBE4140E6}" destId="{CD77F8D8-ADFE-5540-B584-FB5D0DC1CF6D}" srcOrd="1" destOrd="0" presId="urn:microsoft.com/office/officeart/2008/layout/HexagonCluster"/>
    <dgm:cxn modelId="{2EF3FDE1-1F2F-4D11-AD74-9A4BA2377076}" type="presParOf" srcId="{CD77F8D8-ADFE-5540-B584-FB5D0DC1CF6D}" destId="{F7CE139F-F3E2-0342-A51F-217EBA34A9DB}" srcOrd="0" destOrd="0" presId="urn:microsoft.com/office/officeart/2008/layout/HexagonCluster"/>
    <dgm:cxn modelId="{5865C18A-F537-477D-92CA-346CEE4E22D3}" type="presParOf" srcId="{3A809243-077E-2B48-95A6-37DEBE4140E6}" destId="{CF35D46D-92F5-924A-AD72-44E74BD68203}" srcOrd="2" destOrd="0" presId="urn:microsoft.com/office/officeart/2008/layout/HexagonCluster"/>
    <dgm:cxn modelId="{DB36F38F-C76D-4A93-BECA-27403BF5EA18}" type="presParOf" srcId="{CF35D46D-92F5-924A-AD72-44E74BD68203}" destId="{4AC874FE-2573-1C49-96E8-BA07F68927EE}" srcOrd="0" destOrd="0" presId="urn:microsoft.com/office/officeart/2008/layout/HexagonCluster"/>
    <dgm:cxn modelId="{66954EB5-C5F4-49E0-BABD-969FADB85A45}" type="presParOf" srcId="{3A809243-077E-2B48-95A6-37DEBE4140E6}" destId="{D51B7AD5-6A51-CD44-B87A-FC4C45D18EEB}" srcOrd="3" destOrd="0" presId="urn:microsoft.com/office/officeart/2008/layout/HexagonCluster"/>
    <dgm:cxn modelId="{58E43A3F-DCA7-4067-A9DC-2B3B833C9284}" type="presParOf" srcId="{D51B7AD5-6A51-CD44-B87A-FC4C45D18EEB}" destId="{EBE329BB-AF9E-FE44-BDC4-293102A84A10}" srcOrd="0" destOrd="0" presId="urn:microsoft.com/office/officeart/2008/layout/HexagonCluster"/>
    <dgm:cxn modelId="{7750AF44-24B2-4562-917B-63A58F4794F2}" type="presParOf" srcId="{3A809243-077E-2B48-95A6-37DEBE4140E6}" destId="{52F25F0F-3C2E-8140-9478-FABDE9D24B22}" srcOrd="4" destOrd="0" presId="urn:microsoft.com/office/officeart/2008/layout/HexagonCluster"/>
    <dgm:cxn modelId="{B158EDE7-10AB-4846-A88B-C0778BB14DE1}" type="presParOf" srcId="{52F25F0F-3C2E-8140-9478-FABDE9D24B22}" destId="{C067AA1F-0C89-B346-9531-1EB63ED3ADBD}" srcOrd="0" destOrd="0" presId="urn:microsoft.com/office/officeart/2008/layout/HexagonCluster"/>
    <dgm:cxn modelId="{BD00BF82-9B3E-407A-9E0B-25FA9F52153A}" type="presParOf" srcId="{3A809243-077E-2B48-95A6-37DEBE4140E6}" destId="{F35F387C-DAA9-7344-BF9A-9FB5B75FC21A}" srcOrd="5" destOrd="0" presId="urn:microsoft.com/office/officeart/2008/layout/HexagonCluster"/>
    <dgm:cxn modelId="{CE044D20-D693-4E81-B872-2CBE36E0DEF0}" type="presParOf" srcId="{F35F387C-DAA9-7344-BF9A-9FB5B75FC21A}" destId="{1E8B38B8-C517-5F42-9CE0-3AEBAA59BE97}" srcOrd="0" destOrd="0" presId="urn:microsoft.com/office/officeart/2008/layout/HexagonCluster"/>
    <dgm:cxn modelId="{CB02A530-0893-4711-8A35-2C5A21041505}" type="presParOf" srcId="{3A809243-077E-2B48-95A6-37DEBE4140E6}" destId="{B55CCEF0-99B0-D34D-9F2A-3150FEEF6A92}" srcOrd="6" destOrd="0" presId="urn:microsoft.com/office/officeart/2008/layout/HexagonCluster"/>
    <dgm:cxn modelId="{39017739-B600-4CD1-B46B-435F71CEA82E}" type="presParOf" srcId="{B55CCEF0-99B0-D34D-9F2A-3150FEEF6A92}" destId="{68E893E0-9DC3-E24F-B861-B610F7F302A5}" srcOrd="0" destOrd="0" presId="urn:microsoft.com/office/officeart/2008/layout/HexagonCluster"/>
    <dgm:cxn modelId="{ACF49FA7-414A-4C9D-8AD6-2A08F237404C}" type="presParOf" srcId="{3A809243-077E-2B48-95A6-37DEBE4140E6}" destId="{D910B6D1-CCC5-EE42-A4FB-672D440F1A40}" srcOrd="7" destOrd="0" presId="urn:microsoft.com/office/officeart/2008/layout/HexagonCluster"/>
    <dgm:cxn modelId="{A4D1E710-D6E0-4EB8-AB36-6D560CEFD004}" type="presParOf" srcId="{D910B6D1-CCC5-EE42-A4FB-672D440F1A40}" destId="{47E27BC2-29C2-CA44-BD2B-563615219C96}" srcOrd="0" destOrd="0" presId="urn:microsoft.com/office/officeart/2008/layout/HexagonCluster"/>
    <dgm:cxn modelId="{E1632233-7167-45E0-B7FC-AAB22BC8CA86}" type="presParOf" srcId="{3A809243-077E-2B48-95A6-37DEBE4140E6}" destId="{15633693-0B9F-0A49-93F9-BC670CD31796}" srcOrd="8" destOrd="0" presId="urn:microsoft.com/office/officeart/2008/layout/HexagonCluster"/>
    <dgm:cxn modelId="{64F84977-8BCE-42D4-8EC2-CF8DD2F63FA2}" type="presParOf" srcId="{15633693-0B9F-0A49-93F9-BC670CD31796}" destId="{62EC1604-0C40-1247-9C3C-05BA38DE8861}" srcOrd="0" destOrd="0" presId="urn:microsoft.com/office/officeart/2008/layout/HexagonCluster"/>
    <dgm:cxn modelId="{8AE4BFA5-3177-4E51-99CD-9D80BD993E0E}" type="presParOf" srcId="{3A809243-077E-2B48-95A6-37DEBE4140E6}" destId="{BD62414B-2E18-A246-9285-27B76273BF35}" srcOrd="9" destOrd="0" presId="urn:microsoft.com/office/officeart/2008/layout/HexagonCluster"/>
    <dgm:cxn modelId="{3550B5AE-8AF7-46EB-9827-7972A37B5186}" type="presParOf" srcId="{BD62414B-2E18-A246-9285-27B76273BF35}" destId="{7270B79F-2CBB-BA47-AF2E-25C66D57BA95}" srcOrd="0" destOrd="0" presId="urn:microsoft.com/office/officeart/2008/layout/HexagonCluster"/>
    <dgm:cxn modelId="{42A66174-A4AE-4D83-BA80-D6CF85A2BD41}" type="presParOf" srcId="{3A809243-077E-2B48-95A6-37DEBE4140E6}" destId="{BD23B422-1CC1-9B4C-AA06-F2F126A83FB9}" srcOrd="10" destOrd="0" presId="urn:microsoft.com/office/officeart/2008/layout/HexagonCluster"/>
    <dgm:cxn modelId="{FB405895-8C59-4DEC-BA67-CBF6EFBBE51D}" type="presParOf" srcId="{BD23B422-1CC1-9B4C-AA06-F2F126A83FB9}" destId="{DBBFD9B0-FCB2-FA47-9C08-B3079A0F79CC}" srcOrd="0" destOrd="0" presId="urn:microsoft.com/office/officeart/2008/layout/HexagonCluster"/>
    <dgm:cxn modelId="{BE7662CD-B46B-462B-A58E-B99B7FFB86DB}" type="presParOf" srcId="{3A809243-077E-2B48-95A6-37DEBE4140E6}" destId="{3A0D3B27-FFAC-3043-96F2-D9406EB8920E}" srcOrd="11" destOrd="0" presId="urn:microsoft.com/office/officeart/2008/layout/HexagonCluster"/>
    <dgm:cxn modelId="{8E911118-EC2D-4F01-ADFC-977D6EECB014}" type="presParOf" srcId="{3A0D3B27-FFAC-3043-96F2-D9406EB8920E}" destId="{3D3F9517-6EC6-7A40-9EB3-154E8EB83D99}" srcOrd="0" destOrd="0" presId="urn:microsoft.com/office/officeart/2008/layout/HexagonCluster"/>
    <dgm:cxn modelId="{7C998B3C-55D7-422D-A8CB-FAA6CC41F956}" type="presParOf" srcId="{3A809243-077E-2B48-95A6-37DEBE4140E6}" destId="{71399F25-010A-5E4F-BC18-780452DE91D3}" srcOrd="12" destOrd="0" presId="urn:microsoft.com/office/officeart/2008/layout/HexagonCluster"/>
    <dgm:cxn modelId="{D51DD569-BDF9-45F4-8516-47A221C01524}" type="presParOf" srcId="{71399F25-010A-5E4F-BC18-780452DE91D3}" destId="{D0F879A7-A318-6D42-AF39-806AF7854DC7}" srcOrd="0" destOrd="0" presId="urn:microsoft.com/office/officeart/2008/layout/HexagonCluster"/>
    <dgm:cxn modelId="{E39DF345-6039-4585-9022-5C8298987819}" type="presParOf" srcId="{3A809243-077E-2B48-95A6-37DEBE4140E6}" destId="{896FDD7F-80DA-1046-858D-7A40BEA0D06A}" srcOrd="13" destOrd="0" presId="urn:microsoft.com/office/officeart/2008/layout/HexagonCluster"/>
    <dgm:cxn modelId="{CF02868E-5E35-44CB-9543-49928DFC9D8D}" type="presParOf" srcId="{896FDD7F-80DA-1046-858D-7A40BEA0D06A}" destId="{9A077FF5-493E-A948-BCA4-126049EA72FB}" srcOrd="0" destOrd="0" presId="urn:microsoft.com/office/officeart/2008/layout/HexagonCluster"/>
    <dgm:cxn modelId="{10C90958-9A54-40C2-B222-D326BDA5F83E}" type="presParOf" srcId="{3A809243-077E-2B48-95A6-37DEBE4140E6}" destId="{82FCE6E5-E37A-8C47-BC6C-617A9AB0413B}" srcOrd="14" destOrd="0" presId="urn:microsoft.com/office/officeart/2008/layout/HexagonCluster"/>
    <dgm:cxn modelId="{9D496DD3-6BBB-4341-905A-CA287F43A2FF}" type="presParOf" srcId="{82FCE6E5-E37A-8C47-BC6C-617A9AB0413B}" destId="{2EAC347D-65AD-094B-8BBF-5ACD7897CE45}" srcOrd="0" destOrd="0" presId="urn:microsoft.com/office/officeart/2008/layout/HexagonCluster"/>
    <dgm:cxn modelId="{3BC03CA6-D542-4A3C-9EE2-F5D79FB08B22}" type="presParOf" srcId="{3A809243-077E-2B48-95A6-37DEBE4140E6}" destId="{89CA9B9D-FA93-BB44-B677-1BCC7066CECD}" srcOrd="15" destOrd="0" presId="urn:microsoft.com/office/officeart/2008/layout/HexagonCluster"/>
    <dgm:cxn modelId="{3AA1008F-BE0A-4A71-83C2-4D4DD1204079}" type="presParOf" srcId="{89CA9B9D-FA93-BB44-B677-1BCC7066CECD}" destId="{071131DA-5FA9-094E-A75D-E75B813B08DF}" srcOrd="0" destOrd="0" presId="urn:microsoft.com/office/officeart/2008/layout/HexagonCluster"/>
    <dgm:cxn modelId="{28C6E029-F60C-410A-9EC4-9E8931CDD897}" type="presParOf" srcId="{3A809243-077E-2B48-95A6-37DEBE4140E6}" destId="{9E12D400-387A-B143-B265-BCEC0685A12D}" srcOrd="16" destOrd="0" presId="urn:microsoft.com/office/officeart/2008/layout/HexagonCluster"/>
    <dgm:cxn modelId="{86D6A8A4-AF4C-4860-9BB7-9D2778BC403E}" type="presParOf" srcId="{9E12D400-387A-B143-B265-BCEC0685A12D}" destId="{45C0A139-FAD9-B343-8E18-63DD3DCC04CE}" srcOrd="0" destOrd="0" presId="urn:microsoft.com/office/officeart/2008/layout/HexagonCluster"/>
    <dgm:cxn modelId="{7DF96060-9799-43F7-9100-D38780129950}" type="presParOf" srcId="{3A809243-077E-2B48-95A6-37DEBE4140E6}" destId="{6CBADF4D-7F5E-C447-8FF6-580430B98F14}" srcOrd="17" destOrd="0" presId="urn:microsoft.com/office/officeart/2008/layout/HexagonCluster"/>
    <dgm:cxn modelId="{EB850947-B03F-4EB9-B8F1-DD9772928A74}" type="presParOf" srcId="{6CBADF4D-7F5E-C447-8FF6-580430B98F14}" destId="{CF6B09D9-92ED-1D48-BABD-66F9B48F50F0}" srcOrd="0" destOrd="0" presId="urn:microsoft.com/office/officeart/2008/layout/HexagonCluster"/>
    <dgm:cxn modelId="{259063DF-A1B9-4328-8285-2C46130127D7}" type="presParOf" srcId="{3A809243-077E-2B48-95A6-37DEBE4140E6}" destId="{57D16094-4C25-ED47-9E5C-8139C867B426}" srcOrd="18" destOrd="0" presId="urn:microsoft.com/office/officeart/2008/layout/HexagonCluster"/>
    <dgm:cxn modelId="{37D64993-257D-48FA-B320-703551D20EDF}" type="presParOf" srcId="{57D16094-4C25-ED47-9E5C-8139C867B426}" destId="{E756C66A-41B3-964A-885A-CBC20F02E9BA}" srcOrd="0" destOrd="0" presId="urn:microsoft.com/office/officeart/2008/layout/HexagonCluster"/>
    <dgm:cxn modelId="{D4842DC9-F686-4FB0-834D-40C46763293C}" type="presParOf" srcId="{3A809243-077E-2B48-95A6-37DEBE4140E6}" destId="{499CA2FE-2DB7-9B40-B458-EC6FC7EEF798}" srcOrd="19" destOrd="0" presId="urn:microsoft.com/office/officeart/2008/layout/HexagonCluster"/>
    <dgm:cxn modelId="{2995E2E5-B6AC-41F6-87A9-D615E9EA8134}" type="presParOf" srcId="{499CA2FE-2DB7-9B40-B458-EC6FC7EEF798}" destId="{ADE39A19-75CF-DC47-A3E5-481E44CE22BE}" srcOrd="0" destOrd="0" presId="urn:microsoft.com/office/officeart/2008/layout/HexagonCluster"/>
    <dgm:cxn modelId="{2E070014-BA02-43A0-9AE5-05C3A230FA7A}" type="presParOf" srcId="{3A809243-077E-2B48-95A6-37DEBE4140E6}" destId="{EDA1B0A1-0D68-D74B-8716-A6702F4228A1}" srcOrd="20" destOrd="0" presId="urn:microsoft.com/office/officeart/2008/layout/HexagonCluster"/>
    <dgm:cxn modelId="{562D5776-698B-4A17-B453-C6205BC1811C}" type="presParOf" srcId="{EDA1B0A1-0D68-D74B-8716-A6702F4228A1}" destId="{50350B48-8BD8-9D41-AEED-3D7BF82D9B85}" srcOrd="0" destOrd="0" presId="urn:microsoft.com/office/officeart/2008/layout/HexagonCluster"/>
    <dgm:cxn modelId="{77C4624C-AECD-414C-BABD-CF2E7D056DAB}" type="presParOf" srcId="{3A809243-077E-2B48-95A6-37DEBE4140E6}" destId="{0FF9013A-DCBF-F94A-8F32-0768E0A7A253}" srcOrd="21" destOrd="0" presId="urn:microsoft.com/office/officeart/2008/layout/HexagonCluster"/>
    <dgm:cxn modelId="{9229D7BB-485A-42D9-8CD6-C58089449229}" type="presParOf" srcId="{0FF9013A-DCBF-F94A-8F32-0768E0A7A253}" destId="{9971A43E-6A27-A64F-A298-DD8A7216A4BF}" srcOrd="0" destOrd="0" presId="urn:microsoft.com/office/officeart/2008/layout/HexagonCluster"/>
    <dgm:cxn modelId="{13DEDB27-9467-45D5-A22B-459108E81559}" type="presParOf" srcId="{3A809243-077E-2B48-95A6-37DEBE4140E6}" destId="{94CCB7D1-28F4-6E47-90C7-612B6E22604D}" srcOrd="22" destOrd="0" presId="urn:microsoft.com/office/officeart/2008/layout/HexagonCluster"/>
    <dgm:cxn modelId="{D5E5CBF4-526C-48FA-B330-64ED6CCFD2A6}" type="presParOf" srcId="{94CCB7D1-28F4-6E47-90C7-612B6E22604D}" destId="{AA330073-65CA-8F42-B8A5-38A055C11D8D}" srcOrd="0" destOrd="0" presId="urn:microsoft.com/office/officeart/2008/layout/HexagonCluster"/>
    <dgm:cxn modelId="{9A7B2080-FF72-40E4-9D73-3C3A517ABEA3}" type="presParOf" srcId="{3A809243-077E-2B48-95A6-37DEBE4140E6}" destId="{A763CF3E-8E00-3041-871C-640C2F060E27}" srcOrd="23" destOrd="0" presId="urn:microsoft.com/office/officeart/2008/layout/HexagonCluster"/>
    <dgm:cxn modelId="{5FAD78B5-43DD-47FD-9DC2-D183E2C7B322}" type="presParOf" srcId="{A763CF3E-8E00-3041-871C-640C2F060E27}" destId="{5A103645-D156-5B4F-869A-107A22C4374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87CBF3-1AC9-4214-A9C7-FE9A6FC31ED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2E5B63C-09FD-482E-89AC-E880B822CADA}">
      <dgm:prSet phldrT="[Texto]"/>
      <dgm:spPr/>
      <dgm:t>
        <a:bodyPr/>
        <a:lstStyle/>
        <a:p>
          <a:r>
            <a:rPr lang="pt-BR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SCFV</a:t>
          </a:r>
        </a:p>
      </dgm:t>
    </dgm:pt>
    <dgm:pt modelId="{8751B4EA-EC3F-4A6D-9F4D-CF5CBC7BD719}" type="parTrans" cxnId="{E5F29069-9A76-4090-80AE-C34BB9DBB9BA}">
      <dgm:prSet/>
      <dgm:spPr/>
      <dgm:t>
        <a:bodyPr/>
        <a:lstStyle/>
        <a:p>
          <a:endParaRPr lang="pt-BR"/>
        </a:p>
      </dgm:t>
    </dgm:pt>
    <dgm:pt modelId="{2C5383E5-736C-4A87-8488-35EB4232E206}" type="sibTrans" cxnId="{E5F29069-9A76-4090-80AE-C34BB9DBB9BA}">
      <dgm:prSet/>
      <dgm:spPr/>
      <dgm:t>
        <a:bodyPr/>
        <a:lstStyle/>
        <a:p>
          <a:endParaRPr lang="pt-BR"/>
        </a:p>
      </dgm:t>
    </dgm:pt>
    <dgm:pt modelId="{D0430314-D1FB-4CA9-8C24-BE353E26065F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0 A 6</a:t>
          </a:r>
        </a:p>
        <a:p>
          <a:r>
            <a:rPr lang="pt-BR" dirty="0"/>
            <a:t>ANOS</a:t>
          </a:r>
        </a:p>
      </dgm:t>
    </dgm:pt>
    <dgm:pt modelId="{97E595C5-E393-4294-8D0A-282FD2429504}" type="parTrans" cxnId="{3318B53A-9DBD-4D13-BFC4-DD25F7C6C602}">
      <dgm:prSet/>
      <dgm:spPr/>
      <dgm:t>
        <a:bodyPr/>
        <a:lstStyle/>
        <a:p>
          <a:endParaRPr lang="pt-BR"/>
        </a:p>
      </dgm:t>
    </dgm:pt>
    <dgm:pt modelId="{3F9C7A5D-381C-4819-BC0B-C02AD3B9047D}" type="sibTrans" cxnId="{3318B53A-9DBD-4D13-BFC4-DD25F7C6C602}">
      <dgm:prSet/>
      <dgm:spPr/>
      <dgm:t>
        <a:bodyPr/>
        <a:lstStyle/>
        <a:p>
          <a:endParaRPr lang="pt-BR"/>
        </a:p>
      </dgm:t>
    </dgm:pt>
    <dgm:pt modelId="{E144217F-C0D9-405C-9429-4E4D609AD66F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6 A 15 ANOS</a:t>
          </a:r>
        </a:p>
      </dgm:t>
    </dgm:pt>
    <dgm:pt modelId="{821EC719-90DC-4D8A-8D32-0252862CA7BB}" type="parTrans" cxnId="{1D3F8100-088B-4C96-8ADB-57D205B2DAF5}">
      <dgm:prSet/>
      <dgm:spPr/>
      <dgm:t>
        <a:bodyPr/>
        <a:lstStyle/>
        <a:p>
          <a:endParaRPr lang="pt-BR"/>
        </a:p>
      </dgm:t>
    </dgm:pt>
    <dgm:pt modelId="{EDD2D942-AABE-484E-85D7-5601B0C12753}" type="sibTrans" cxnId="{1D3F8100-088B-4C96-8ADB-57D205B2DAF5}">
      <dgm:prSet/>
      <dgm:spPr/>
      <dgm:t>
        <a:bodyPr/>
        <a:lstStyle/>
        <a:p>
          <a:endParaRPr lang="pt-BR"/>
        </a:p>
      </dgm:t>
    </dgm:pt>
    <dgm:pt modelId="{A378029B-A2E0-4558-B274-4C27860C598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15 A 17 ANOS</a:t>
          </a:r>
        </a:p>
      </dgm:t>
    </dgm:pt>
    <dgm:pt modelId="{54CF0AA4-08C8-4BA4-A6C9-AC5A30B290EF}" type="parTrans" cxnId="{A8CB27AD-208B-4C46-A8FA-09F836AFB02B}">
      <dgm:prSet/>
      <dgm:spPr/>
      <dgm:t>
        <a:bodyPr/>
        <a:lstStyle/>
        <a:p>
          <a:endParaRPr lang="pt-BR"/>
        </a:p>
      </dgm:t>
    </dgm:pt>
    <dgm:pt modelId="{529B5D37-F64E-4A7E-9C1C-3F605D6316F5}" type="sibTrans" cxnId="{A8CB27AD-208B-4C46-A8FA-09F836AFB02B}">
      <dgm:prSet/>
      <dgm:spPr/>
      <dgm:t>
        <a:bodyPr/>
        <a:lstStyle/>
        <a:p>
          <a:endParaRPr lang="pt-BR"/>
        </a:p>
      </dgm:t>
    </dgm:pt>
    <dgm:pt modelId="{0B6ACB82-ABAD-433F-9037-A2FCECD2EFA7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/>
            <a:t>18 A 29 ANOS</a:t>
          </a:r>
        </a:p>
      </dgm:t>
    </dgm:pt>
    <dgm:pt modelId="{3D4F3DE6-CBA1-4E17-AB0A-AE204604B0DD}" type="parTrans" cxnId="{6A121C6A-6B43-4786-A7E2-CC2781A444CE}">
      <dgm:prSet/>
      <dgm:spPr/>
      <dgm:t>
        <a:bodyPr/>
        <a:lstStyle/>
        <a:p>
          <a:endParaRPr lang="pt-BR"/>
        </a:p>
      </dgm:t>
    </dgm:pt>
    <dgm:pt modelId="{966937DB-0393-4B3A-9C07-BBFCC2B58C28}" type="sibTrans" cxnId="{6A121C6A-6B43-4786-A7E2-CC2781A444CE}">
      <dgm:prSet/>
      <dgm:spPr/>
      <dgm:t>
        <a:bodyPr/>
        <a:lstStyle/>
        <a:p>
          <a:endParaRPr lang="pt-BR"/>
        </a:p>
      </dgm:t>
    </dgm:pt>
    <dgm:pt modelId="{19FC4A68-D573-4675-A3CF-01F2BAA88EFC}">
      <dgm:prSet phldrT="[Texto]"/>
      <dgm:spPr/>
      <dgm:t>
        <a:bodyPr/>
        <a:lstStyle/>
        <a:p>
          <a:endParaRPr lang="pt-BR"/>
        </a:p>
      </dgm:t>
    </dgm:pt>
    <dgm:pt modelId="{D2C9A6C6-275B-40E5-9064-F011D20FE017}" type="parTrans" cxnId="{2C84E701-314B-4CDA-98E8-8D41172425B7}">
      <dgm:prSet/>
      <dgm:spPr/>
      <dgm:t>
        <a:bodyPr/>
        <a:lstStyle/>
        <a:p>
          <a:endParaRPr lang="pt-BR"/>
        </a:p>
      </dgm:t>
    </dgm:pt>
    <dgm:pt modelId="{BF8AB36D-3156-4711-8B22-46BAFF081EA0}" type="sibTrans" cxnId="{2C84E701-314B-4CDA-98E8-8D41172425B7}">
      <dgm:prSet/>
      <dgm:spPr/>
      <dgm:t>
        <a:bodyPr/>
        <a:lstStyle/>
        <a:p>
          <a:endParaRPr lang="pt-BR"/>
        </a:p>
      </dgm:t>
    </dgm:pt>
    <dgm:pt modelId="{586DE20B-6E19-46DE-869D-FDA796F983E9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30 A 59 ANOS</a:t>
          </a:r>
        </a:p>
      </dgm:t>
    </dgm:pt>
    <dgm:pt modelId="{8779C5B6-169D-4D69-AB99-C38996F94B47}" type="parTrans" cxnId="{B85F1084-3AB3-4D31-A246-DB84360E4F1C}">
      <dgm:prSet/>
      <dgm:spPr/>
      <dgm:t>
        <a:bodyPr/>
        <a:lstStyle/>
        <a:p>
          <a:endParaRPr lang="pt-BR"/>
        </a:p>
      </dgm:t>
    </dgm:pt>
    <dgm:pt modelId="{0BC727BF-6654-449C-8D5D-AF04835306E9}" type="sibTrans" cxnId="{B85F1084-3AB3-4D31-A246-DB84360E4F1C}">
      <dgm:prSet/>
      <dgm:spPr/>
      <dgm:t>
        <a:bodyPr/>
        <a:lstStyle/>
        <a:p>
          <a:endParaRPr lang="pt-BR"/>
        </a:p>
      </dgm:t>
    </dgm:pt>
    <dgm:pt modelId="{F28EB308-16D7-43FB-8F39-0A5B19E4648D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IDOSOS ACIMA DE 60 ANOS</a:t>
          </a:r>
        </a:p>
      </dgm:t>
    </dgm:pt>
    <dgm:pt modelId="{86BCC8C6-6340-4F9C-918C-D4D77A04C728}" type="parTrans" cxnId="{24354407-C379-468F-9B76-9A036730377B}">
      <dgm:prSet/>
      <dgm:spPr/>
      <dgm:t>
        <a:bodyPr/>
        <a:lstStyle/>
        <a:p>
          <a:endParaRPr lang="pt-BR"/>
        </a:p>
      </dgm:t>
    </dgm:pt>
    <dgm:pt modelId="{99D52A98-F34E-4A54-B983-E1D8FB960AE0}" type="sibTrans" cxnId="{24354407-C379-468F-9B76-9A036730377B}">
      <dgm:prSet/>
      <dgm:spPr/>
      <dgm:t>
        <a:bodyPr/>
        <a:lstStyle/>
        <a:p>
          <a:endParaRPr lang="pt-BR"/>
        </a:p>
      </dgm:t>
    </dgm:pt>
    <dgm:pt modelId="{89AB6368-1236-49A8-9760-17745DF6E9BA}" type="pres">
      <dgm:prSet presAssocID="{BC87CBF3-1AC9-4214-A9C7-FE9A6FC31ED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B8F459-B8BB-47AD-9E4A-9C2FE952DB78}" type="pres">
      <dgm:prSet presAssocID="{42E5B63C-09FD-482E-89AC-E880B822CADA}" presName="centerShape" presStyleLbl="node0" presStyleIdx="0" presStyleCnt="1"/>
      <dgm:spPr/>
    </dgm:pt>
    <dgm:pt modelId="{FB669944-AE26-4F9B-B0EC-88A52CE0AB1E}" type="pres">
      <dgm:prSet presAssocID="{97E595C5-E393-4294-8D0A-282FD2429504}" presName="parTrans" presStyleLbl="sibTrans2D1" presStyleIdx="0" presStyleCnt="6"/>
      <dgm:spPr/>
    </dgm:pt>
    <dgm:pt modelId="{CC2A9972-D6AC-43DE-AF1B-402FF6779955}" type="pres">
      <dgm:prSet presAssocID="{97E595C5-E393-4294-8D0A-282FD2429504}" presName="connectorText" presStyleLbl="sibTrans2D1" presStyleIdx="0" presStyleCnt="6"/>
      <dgm:spPr/>
    </dgm:pt>
    <dgm:pt modelId="{48C7A169-93DD-46FA-B244-755B0950426A}" type="pres">
      <dgm:prSet presAssocID="{D0430314-D1FB-4CA9-8C24-BE353E26065F}" presName="node" presStyleLbl="node1" presStyleIdx="0" presStyleCnt="6" custScaleX="81213" custScaleY="75072">
        <dgm:presLayoutVars>
          <dgm:bulletEnabled val="1"/>
        </dgm:presLayoutVars>
      </dgm:prSet>
      <dgm:spPr/>
    </dgm:pt>
    <dgm:pt modelId="{0AAE95CE-AF14-4D47-B70F-A6AFB8C0D517}" type="pres">
      <dgm:prSet presAssocID="{821EC719-90DC-4D8A-8D32-0252862CA7BB}" presName="parTrans" presStyleLbl="sibTrans2D1" presStyleIdx="1" presStyleCnt="6"/>
      <dgm:spPr/>
    </dgm:pt>
    <dgm:pt modelId="{2E1D091F-008B-4FAF-91DC-957950D1ED79}" type="pres">
      <dgm:prSet presAssocID="{821EC719-90DC-4D8A-8D32-0252862CA7BB}" presName="connectorText" presStyleLbl="sibTrans2D1" presStyleIdx="1" presStyleCnt="6"/>
      <dgm:spPr/>
    </dgm:pt>
    <dgm:pt modelId="{83D1712A-6393-4E78-8D81-2025FC3DF103}" type="pres">
      <dgm:prSet presAssocID="{E144217F-C0D9-405C-9429-4E4D609AD66F}" presName="node" presStyleLbl="node1" presStyleIdx="1" presStyleCnt="6" custScaleX="77563" custScaleY="76532" custRadScaleRad="103827" custRadScaleInc="9888">
        <dgm:presLayoutVars>
          <dgm:bulletEnabled val="1"/>
        </dgm:presLayoutVars>
      </dgm:prSet>
      <dgm:spPr/>
    </dgm:pt>
    <dgm:pt modelId="{0856091D-77E2-4CBE-B6CE-F861E47FEF12}" type="pres">
      <dgm:prSet presAssocID="{54CF0AA4-08C8-4BA4-A6C9-AC5A30B290EF}" presName="parTrans" presStyleLbl="sibTrans2D1" presStyleIdx="2" presStyleCnt="6"/>
      <dgm:spPr/>
    </dgm:pt>
    <dgm:pt modelId="{42426E4A-5B90-4DEC-8552-AB032FC297B0}" type="pres">
      <dgm:prSet presAssocID="{54CF0AA4-08C8-4BA4-A6C9-AC5A30B290EF}" presName="connectorText" presStyleLbl="sibTrans2D1" presStyleIdx="2" presStyleCnt="6"/>
      <dgm:spPr/>
    </dgm:pt>
    <dgm:pt modelId="{B1ADA3D8-7F41-43AC-9271-706C9BE12BAA}" type="pres">
      <dgm:prSet presAssocID="{A378029B-A2E0-4558-B274-4C27860C5989}" presName="node" presStyleLbl="node1" presStyleIdx="2" presStyleCnt="6" custScaleX="82806" custScaleY="80011">
        <dgm:presLayoutVars>
          <dgm:bulletEnabled val="1"/>
        </dgm:presLayoutVars>
      </dgm:prSet>
      <dgm:spPr/>
    </dgm:pt>
    <dgm:pt modelId="{BAA70C9A-572D-46DC-B57C-0AB673472DA4}" type="pres">
      <dgm:prSet presAssocID="{3D4F3DE6-CBA1-4E17-AB0A-AE204604B0DD}" presName="parTrans" presStyleLbl="sibTrans2D1" presStyleIdx="3" presStyleCnt="6"/>
      <dgm:spPr/>
    </dgm:pt>
    <dgm:pt modelId="{B0C76455-9BE3-43D5-A2F7-1C0BAB81142E}" type="pres">
      <dgm:prSet presAssocID="{3D4F3DE6-CBA1-4E17-AB0A-AE204604B0DD}" presName="connectorText" presStyleLbl="sibTrans2D1" presStyleIdx="3" presStyleCnt="6"/>
      <dgm:spPr/>
    </dgm:pt>
    <dgm:pt modelId="{14D74EB9-2B5B-4165-A874-C6FA00BFB28D}" type="pres">
      <dgm:prSet presAssocID="{0B6ACB82-ABAD-433F-9037-A2FCECD2EFA7}" presName="node" presStyleLbl="node1" presStyleIdx="3" presStyleCnt="6" custScaleX="82734" custScaleY="68866" custRadScaleRad="97465" custRadScaleInc="-11358">
        <dgm:presLayoutVars>
          <dgm:bulletEnabled val="1"/>
        </dgm:presLayoutVars>
      </dgm:prSet>
      <dgm:spPr/>
    </dgm:pt>
    <dgm:pt modelId="{4C582C99-AA71-4064-92AB-84CDE035EE3E}" type="pres">
      <dgm:prSet presAssocID="{8779C5B6-169D-4D69-AB99-C38996F94B47}" presName="parTrans" presStyleLbl="sibTrans2D1" presStyleIdx="4" presStyleCnt="6"/>
      <dgm:spPr/>
    </dgm:pt>
    <dgm:pt modelId="{008466CC-48BA-4D4E-86FF-24E25A6C6706}" type="pres">
      <dgm:prSet presAssocID="{8779C5B6-169D-4D69-AB99-C38996F94B47}" presName="connectorText" presStyleLbl="sibTrans2D1" presStyleIdx="4" presStyleCnt="6"/>
      <dgm:spPr/>
    </dgm:pt>
    <dgm:pt modelId="{20F8729B-E9A5-42B1-9E7C-CE4BC7B914B1}" type="pres">
      <dgm:prSet presAssocID="{586DE20B-6E19-46DE-869D-FDA796F983E9}" presName="node" presStyleLbl="node1" presStyleIdx="4" presStyleCnt="6" custScaleX="83690" custScaleY="79072">
        <dgm:presLayoutVars>
          <dgm:bulletEnabled val="1"/>
        </dgm:presLayoutVars>
      </dgm:prSet>
      <dgm:spPr/>
    </dgm:pt>
    <dgm:pt modelId="{4DD21C17-868A-4AC0-AE93-160EC8466350}" type="pres">
      <dgm:prSet presAssocID="{86BCC8C6-6340-4F9C-918C-D4D77A04C728}" presName="parTrans" presStyleLbl="sibTrans2D1" presStyleIdx="5" presStyleCnt="6"/>
      <dgm:spPr/>
    </dgm:pt>
    <dgm:pt modelId="{B1366EF2-61C9-4388-AD15-B9DAB1BBCA72}" type="pres">
      <dgm:prSet presAssocID="{86BCC8C6-6340-4F9C-918C-D4D77A04C728}" presName="connectorText" presStyleLbl="sibTrans2D1" presStyleIdx="5" presStyleCnt="6"/>
      <dgm:spPr/>
    </dgm:pt>
    <dgm:pt modelId="{591D87A7-DC88-482B-9D81-D0CE4613B317}" type="pres">
      <dgm:prSet presAssocID="{F28EB308-16D7-43FB-8F39-0A5B19E4648D}" presName="node" presStyleLbl="node1" presStyleIdx="5" presStyleCnt="6" custScaleX="77473" custScaleY="85647">
        <dgm:presLayoutVars>
          <dgm:bulletEnabled val="1"/>
        </dgm:presLayoutVars>
      </dgm:prSet>
      <dgm:spPr/>
    </dgm:pt>
  </dgm:ptLst>
  <dgm:cxnLst>
    <dgm:cxn modelId="{1D3F8100-088B-4C96-8ADB-57D205B2DAF5}" srcId="{42E5B63C-09FD-482E-89AC-E880B822CADA}" destId="{E144217F-C0D9-405C-9429-4E4D609AD66F}" srcOrd="1" destOrd="0" parTransId="{821EC719-90DC-4D8A-8D32-0252862CA7BB}" sibTransId="{EDD2D942-AABE-484E-85D7-5601B0C12753}"/>
    <dgm:cxn modelId="{32BDE300-2116-441B-813A-9A1229234241}" type="presOf" srcId="{E144217F-C0D9-405C-9429-4E4D609AD66F}" destId="{83D1712A-6393-4E78-8D81-2025FC3DF103}" srcOrd="0" destOrd="0" presId="urn:microsoft.com/office/officeart/2005/8/layout/radial5"/>
    <dgm:cxn modelId="{2C84E701-314B-4CDA-98E8-8D41172425B7}" srcId="{BC87CBF3-1AC9-4214-A9C7-FE9A6FC31ED1}" destId="{19FC4A68-D573-4675-A3CF-01F2BAA88EFC}" srcOrd="1" destOrd="0" parTransId="{D2C9A6C6-275B-40E5-9064-F011D20FE017}" sibTransId="{BF8AB36D-3156-4711-8B22-46BAFF081EA0}"/>
    <dgm:cxn modelId="{ABDB6103-CEF3-42F5-9BEE-EA434047C7BF}" type="presOf" srcId="{BC87CBF3-1AC9-4214-A9C7-FE9A6FC31ED1}" destId="{89AB6368-1236-49A8-9760-17745DF6E9BA}" srcOrd="0" destOrd="0" presId="urn:microsoft.com/office/officeart/2005/8/layout/radial5"/>
    <dgm:cxn modelId="{24354407-C379-468F-9B76-9A036730377B}" srcId="{42E5B63C-09FD-482E-89AC-E880B822CADA}" destId="{F28EB308-16D7-43FB-8F39-0A5B19E4648D}" srcOrd="5" destOrd="0" parTransId="{86BCC8C6-6340-4F9C-918C-D4D77A04C728}" sibTransId="{99D52A98-F34E-4A54-B983-E1D8FB960AE0}"/>
    <dgm:cxn modelId="{0179C60F-72E3-4451-BDBA-50E4CBCDE9B3}" type="presOf" srcId="{8779C5B6-169D-4D69-AB99-C38996F94B47}" destId="{008466CC-48BA-4D4E-86FF-24E25A6C6706}" srcOrd="1" destOrd="0" presId="urn:microsoft.com/office/officeart/2005/8/layout/radial5"/>
    <dgm:cxn modelId="{DA074023-06C4-4C27-8057-20D097EC20DE}" type="presOf" srcId="{0B6ACB82-ABAD-433F-9037-A2FCECD2EFA7}" destId="{14D74EB9-2B5B-4165-A874-C6FA00BFB28D}" srcOrd="0" destOrd="0" presId="urn:microsoft.com/office/officeart/2005/8/layout/radial5"/>
    <dgm:cxn modelId="{A72E7E24-E6CE-4656-97BF-963988FA9C90}" type="presOf" srcId="{97E595C5-E393-4294-8D0A-282FD2429504}" destId="{FB669944-AE26-4F9B-B0EC-88A52CE0AB1E}" srcOrd="0" destOrd="0" presId="urn:microsoft.com/office/officeart/2005/8/layout/radial5"/>
    <dgm:cxn modelId="{3318B53A-9DBD-4D13-BFC4-DD25F7C6C602}" srcId="{42E5B63C-09FD-482E-89AC-E880B822CADA}" destId="{D0430314-D1FB-4CA9-8C24-BE353E26065F}" srcOrd="0" destOrd="0" parTransId="{97E595C5-E393-4294-8D0A-282FD2429504}" sibTransId="{3F9C7A5D-381C-4819-BC0B-C02AD3B9047D}"/>
    <dgm:cxn modelId="{38041340-F9E0-4F23-A77E-CF3FF2EFC49C}" type="presOf" srcId="{821EC719-90DC-4D8A-8D32-0252862CA7BB}" destId="{0AAE95CE-AF14-4D47-B70F-A6AFB8C0D517}" srcOrd="0" destOrd="0" presId="urn:microsoft.com/office/officeart/2005/8/layout/radial5"/>
    <dgm:cxn modelId="{24E26C44-825A-4CFD-82FF-4488ECFC53A1}" type="presOf" srcId="{54CF0AA4-08C8-4BA4-A6C9-AC5A30B290EF}" destId="{0856091D-77E2-4CBE-B6CE-F861E47FEF12}" srcOrd="0" destOrd="0" presId="urn:microsoft.com/office/officeart/2005/8/layout/radial5"/>
    <dgm:cxn modelId="{B00E4F67-FBAD-4B2B-8747-8C3E38030FC8}" type="presOf" srcId="{86BCC8C6-6340-4F9C-918C-D4D77A04C728}" destId="{4DD21C17-868A-4AC0-AE93-160EC8466350}" srcOrd="0" destOrd="0" presId="urn:microsoft.com/office/officeart/2005/8/layout/radial5"/>
    <dgm:cxn modelId="{E5F29069-9A76-4090-80AE-C34BB9DBB9BA}" srcId="{BC87CBF3-1AC9-4214-A9C7-FE9A6FC31ED1}" destId="{42E5B63C-09FD-482E-89AC-E880B822CADA}" srcOrd="0" destOrd="0" parTransId="{8751B4EA-EC3F-4A6D-9F4D-CF5CBC7BD719}" sibTransId="{2C5383E5-736C-4A87-8488-35EB4232E206}"/>
    <dgm:cxn modelId="{6A121C6A-6B43-4786-A7E2-CC2781A444CE}" srcId="{42E5B63C-09FD-482E-89AC-E880B822CADA}" destId="{0B6ACB82-ABAD-433F-9037-A2FCECD2EFA7}" srcOrd="3" destOrd="0" parTransId="{3D4F3DE6-CBA1-4E17-AB0A-AE204604B0DD}" sibTransId="{966937DB-0393-4B3A-9C07-BBFCC2B58C28}"/>
    <dgm:cxn modelId="{50F2654D-C161-4F6A-BF0E-B58361FDF2EB}" type="presOf" srcId="{42E5B63C-09FD-482E-89AC-E880B822CADA}" destId="{E7B8F459-B8BB-47AD-9E4A-9C2FE952DB78}" srcOrd="0" destOrd="0" presId="urn:microsoft.com/office/officeart/2005/8/layout/radial5"/>
    <dgm:cxn modelId="{1490B84E-9645-4916-A4FC-F4A0BDC1A3D8}" type="presOf" srcId="{586DE20B-6E19-46DE-869D-FDA796F983E9}" destId="{20F8729B-E9A5-42B1-9E7C-CE4BC7B914B1}" srcOrd="0" destOrd="0" presId="urn:microsoft.com/office/officeart/2005/8/layout/radial5"/>
    <dgm:cxn modelId="{F9851873-40DF-44A6-8FD1-86D7CEB00ECF}" type="presOf" srcId="{821EC719-90DC-4D8A-8D32-0252862CA7BB}" destId="{2E1D091F-008B-4FAF-91DC-957950D1ED79}" srcOrd="1" destOrd="0" presId="urn:microsoft.com/office/officeart/2005/8/layout/radial5"/>
    <dgm:cxn modelId="{D9609A56-5019-4795-BD8A-52943FFA2E58}" type="presOf" srcId="{54CF0AA4-08C8-4BA4-A6C9-AC5A30B290EF}" destId="{42426E4A-5B90-4DEC-8552-AB032FC297B0}" srcOrd="1" destOrd="0" presId="urn:microsoft.com/office/officeart/2005/8/layout/radial5"/>
    <dgm:cxn modelId="{A8CC237C-A472-4C50-BDEE-64B9B7C6A0F6}" type="presOf" srcId="{D0430314-D1FB-4CA9-8C24-BE353E26065F}" destId="{48C7A169-93DD-46FA-B244-755B0950426A}" srcOrd="0" destOrd="0" presId="urn:microsoft.com/office/officeart/2005/8/layout/radial5"/>
    <dgm:cxn modelId="{B85F1084-3AB3-4D31-A246-DB84360E4F1C}" srcId="{42E5B63C-09FD-482E-89AC-E880B822CADA}" destId="{586DE20B-6E19-46DE-869D-FDA796F983E9}" srcOrd="4" destOrd="0" parTransId="{8779C5B6-169D-4D69-AB99-C38996F94B47}" sibTransId="{0BC727BF-6654-449C-8D5D-AF04835306E9}"/>
    <dgm:cxn modelId="{E7737889-FA07-436E-9CA2-C107D9B5CF44}" type="presOf" srcId="{A378029B-A2E0-4558-B274-4C27860C5989}" destId="{B1ADA3D8-7F41-43AC-9271-706C9BE12BAA}" srcOrd="0" destOrd="0" presId="urn:microsoft.com/office/officeart/2005/8/layout/radial5"/>
    <dgm:cxn modelId="{26F11B90-57B4-440D-A967-03329A112718}" type="presOf" srcId="{97E595C5-E393-4294-8D0A-282FD2429504}" destId="{CC2A9972-D6AC-43DE-AF1B-402FF6779955}" srcOrd="1" destOrd="0" presId="urn:microsoft.com/office/officeart/2005/8/layout/radial5"/>
    <dgm:cxn modelId="{A8CB27AD-208B-4C46-A8FA-09F836AFB02B}" srcId="{42E5B63C-09FD-482E-89AC-E880B822CADA}" destId="{A378029B-A2E0-4558-B274-4C27860C5989}" srcOrd="2" destOrd="0" parTransId="{54CF0AA4-08C8-4BA4-A6C9-AC5A30B290EF}" sibTransId="{529B5D37-F64E-4A7E-9C1C-3F605D6316F5}"/>
    <dgm:cxn modelId="{6BAB9FC9-B360-4D67-9FC4-FC0383C19939}" type="presOf" srcId="{86BCC8C6-6340-4F9C-918C-D4D77A04C728}" destId="{B1366EF2-61C9-4388-AD15-B9DAB1BBCA72}" srcOrd="1" destOrd="0" presId="urn:microsoft.com/office/officeart/2005/8/layout/radial5"/>
    <dgm:cxn modelId="{573D75D0-D0CC-4D72-AC0F-32E426279668}" type="presOf" srcId="{8779C5B6-169D-4D69-AB99-C38996F94B47}" destId="{4C582C99-AA71-4064-92AB-84CDE035EE3E}" srcOrd="0" destOrd="0" presId="urn:microsoft.com/office/officeart/2005/8/layout/radial5"/>
    <dgm:cxn modelId="{CAC46FD2-B0F6-4FF9-8350-06DADA8DAB72}" type="presOf" srcId="{3D4F3DE6-CBA1-4E17-AB0A-AE204604B0DD}" destId="{BAA70C9A-572D-46DC-B57C-0AB673472DA4}" srcOrd="0" destOrd="0" presId="urn:microsoft.com/office/officeart/2005/8/layout/radial5"/>
    <dgm:cxn modelId="{20B2D3E1-92CD-448E-8633-D71C95F50CB1}" type="presOf" srcId="{F28EB308-16D7-43FB-8F39-0A5B19E4648D}" destId="{591D87A7-DC88-482B-9D81-D0CE4613B317}" srcOrd="0" destOrd="0" presId="urn:microsoft.com/office/officeart/2005/8/layout/radial5"/>
    <dgm:cxn modelId="{7CB622E8-0CBA-4BF5-B184-8D6873D2361F}" type="presOf" srcId="{3D4F3DE6-CBA1-4E17-AB0A-AE204604B0DD}" destId="{B0C76455-9BE3-43D5-A2F7-1C0BAB81142E}" srcOrd="1" destOrd="0" presId="urn:microsoft.com/office/officeart/2005/8/layout/radial5"/>
    <dgm:cxn modelId="{69644801-DEE3-4217-B1A2-08871462EBC6}" type="presParOf" srcId="{89AB6368-1236-49A8-9760-17745DF6E9BA}" destId="{E7B8F459-B8BB-47AD-9E4A-9C2FE952DB78}" srcOrd="0" destOrd="0" presId="urn:microsoft.com/office/officeart/2005/8/layout/radial5"/>
    <dgm:cxn modelId="{7AEF1C40-2555-4B29-86EB-CCBCD215B039}" type="presParOf" srcId="{89AB6368-1236-49A8-9760-17745DF6E9BA}" destId="{FB669944-AE26-4F9B-B0EC-88A52CE0AB1E}" srcOrd="1" destOrd="0" presId="urn:microsoft.com/office/officeart/2005/8/layout/radial5"/>
    <dgm:cxn modelId="{95EE20FB-64FB-424B-BCED-982DD16800AE}" type="presParOf" srcId="{FB669944-AE26-4F9B-B0EC-88A52CE0AB1E}" destId="{CC2A9972-D6AC-43DE-AF1B-402FF6779955}" srcOrd="0" destOrd="0" presId="urn:microsoft.com/office/officeart/2005/8/layout/radial5"/>
    <dgm:cxn modelId="{E1174A9B-A406-4342-A09B-D42DEE1F8117}" type="presParOf" srcId="{89AB6368-1236-49A8-9760-17745DF6E9BA}" destId="{48C7A169-93DD-46FA-B244-755B0950426A}" srcOrd="2" destOrd="0" presId="urn:microsoft.com/office/officeart/2005/8/layout/radial5"/>
    <dgm:cxn modelId="{CD8B0FE7-4599-461B-9E9F-13DD02BF4908}" type="presParOf" srcId="{89AB6368-1236-49A8-9760-17745DF6E9BA}" destId="{0AAE95CE-AF14-4D47-B70F-A6AFB8C0D517}" srcOrd="3" destOrd="0" presId="urn:microsoft.com/office/officeart/2005/8/layout/radial5"/>
    <dgm:cxn modelId="{2184A0A3-CF98-400E-BE98-66E84FDF03F1}" type="presParOf" srcId="{0AAE95CE-AF14-4D47-B70F-A6AFB8C0D517}" destId="{2E1D091F-008B-4FAF-91DC-957950D1ED79}" srcOrd="0" destOrd="0" presId="urn:microsoft.com/office/officeart/2005/8/layout/radial5"/>
    <dgm:cxn modelId="{A1095D13-65CA-471D-94B1-96B339B9617B}" type="presParOf" srcId="{89AB6368-1236-49A8-9760-17745DF6E9BA}" destId="{83D1712A-6393-4E78-8D81-2025FC3DF103}" srcOrd="4" destOrd="0" presId="urn:microsoft.com/office/officeart/2005/8/layout/radial5"/>
    <dgm:cxn modelId="{D0F86A0B-B546-4EBB-892F-2E15A743F3E1}" type="presParOf" srcId="{89AB6368-1236-49A8-9760-17745DF6E9BA}" destId="{0856091D-77E2-4CBE-B6CE-F861E47FEF12}" srcOrd="5" destOrd="0" presId="urn:microsoft.com/office/officeart/2005/8/layout/radial5"/>
    <dgm:cxn modelId="{22E4D5FD-F844-47A3-8AD8-54D68724CE6E}" type="presParOf" srcId="{0856091D-77E2-4CBE-B6CE-F861E47FEF12}" destId="{42426E4A-5B90-4DEC-8552-AB032FC297B0}" srcOrd="0" destOrd="0" presId="urn:microsoft.com/office/officeart/2005/8/layout/radial5"/>
    <dgm:cxn modelId="{DEAF07A4-03DF-4554-9EC3-1612060B1C28}" type="presParOf" srcId="{89AB6368-1236-49A8-9760-17745DF6E9BA}" destId="{B1ADA3D8-7F41-43AC-9271-706C9BE12BAA}" srcOrd="6" destOrd="0" presId="urn:microsoft.com/office/officeart/2005/8/layout/radial5"/>
    <dgm:cxn modelId="{2BCAD916-A3E1-4707-ACC3-3ECAAC374E80}" type="presParOf" srcId="{89AB6368-1236-49A8-9760-17745DF6E9BA}" destId="{BAA70C9A-572D-46DC-B57C-0AB673472DA4}" srcOrd="7" destOrd="0" presId="urn:microsoft.com/office/officeart/2005/8/layout/radial5"/>
    <dgm:cxn modelId="{1DD23A81-93E6-46C2-8050-8DE16B4FFFDB}" type="presParOf" srcId="{BAA70C9A-572D-46DC-B57C-0AB673472DA4}" destId="{B0C76455-9BE3-43D5-A2F7-1C0BAB81142E}" srcOrd="0" destOrd="0" presId="urn:microsoft.com/office/officeart/2005/8/layout/radial5"/>
    <dgm:cxn modelId="{219BC006-C382-4668-BA8C-E61B44B66B68}" type="presParOf" srcId="{89AB6368-1236-49A8-9760-17745DF6E9BA}" destId="{14D74EB9-2B5B-4165-A874-C6FA00BFB28D}" srcOrd="8" destOrd="0" presId="urn:microsoft.com/office/officeart/2005/8/layout/radial5"/>
    <dgm:cxn modelId="{663B868B-2D19-4620-99E8-DCCDC8EE1448}" type="presParOf" srcId="{89AB6368-1236-49A8-9760-17745DF6E9BA}" destId="{4C582C99-AA71-4064-92AB-84CDE035EE3E}" srcOrd="9" destOrd="0" presId="urn:microsoft.com/office/officeart/2005/8/layout/radial5"/>
    <dgm:cxn modelId="{7FBCF127-3117-4F9B-8A2A-09EE5F82CE3A}" type="presParOf" srcId="{4C582C99-AA71-4064-92AB-84CDE035EE3E}" destId="{008466CC-48BA-4D4E-86FF-24E25A6C6706}" srcOrd="0" destOrd="0" presId="urn:microsoft.com/office/officeart/2005/8/layout/radial5"/>
    <dgm:cxn modelId="{41ACCEC0-1F12-4BFF-B0C1-D9AF690A0F14}" type="presParOf" srcId="{89AB6368-1236-49A8-9760-17745DF6E9BA}" destId="{20F8729B-E9A5-42B1-9E7C-CE4BC7B914B1}" srcOrd="10" destOrd="0" presId="urn:microsoft.com/office/officeart/2005/8/layout/radial5"/>
    <dgm:cxn modelId="{83247401-67D3-486F-8FDF-7F54B31E99E7}" type="presParOf" srcId="{89AB6368-1236-49A8-9760-17745DF6E9BA}" destId="{4DD21C17-868A-4AC0-AE93-160EC8466350}" srcOrd="11" destOrd="0" presId="urn:microsoft.com/office/officeart/2005/8/layout/radial5"/>
    <dgm:cxn modelId="{B589DBD8-F25B-40A4-A3E8-F690293A1598}" type="presParOf" srcId="{4DD21C17-868A-4AC0-AE93-160EC8466350}" destId="{B1366EF2-61C9-4388-AD15-B9DAB1BBCA72}" srcOrd="0" destOrd="0" presId="urn:microsoft.com/office/officeart/2005/8/layout/radial5"/>
    <dgm:cxn modelId="{5C9B2C54-5754-46ED-8FA5-43AA203CEA7C}" type="presParOf" srcId="{89AB6368-1236-49A8-9760-17745DF6E9BA}" destId="{591D87A7-DC88-482B-9D81-D0CE4613B31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F72BF-7E9D-47D3-97B2-9586D1309415}">
      <dsp:nvSpPr>
        <dsp:cNvPr id="0" name=""/>
        <dsp:cNvSpPr/>
      </dsp:nvSpPr>
      <dsp:spPr>
        <a:xfrm>
          <a:off x="1266660" y="-121288"/>
          <a:ext cx="3967812" cy="3967812"/>
        </a:xfrm>
        <a:prstGeom prst="circularArrow">
          <a:avLst>
            <a:gd name="adj1" fmla="val 5689"/>
            <a:gd name="adj2" fmla="val 340510"/>
            <a:gd name="adj3" fmla="val 12813799"/>
            <a:gd name="adj4" fmla="val 17996829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2A14F-111A-457E-8EB3-39A8DAD7D9C0}">
      <dsp:nvSpPr>
        <dsp:cNvPr id="0" name=""/>
        <dsp:cNvSpPr/>
      </dsp:nvSpPr>
      <dsp:spPr>
        <a:xfrm>
          <a:off x="1976310" y="42295"/>
          <a:ext cx="2548512" cy="1230521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solidFill>
                <a:schemeClr val="bg1"/>
              </a:solidFill>
            </a:rPr>
            <a:t>Programa Bolsa Família</a:t>
          </a:r>
        </a:p>
      </dsp:txBody>
      <dsp:txXfrm>
        <a:off x="2036379" y="102364"/>
        <a:ext cx="2428374" cy="1110383"/>
      </dsp:txXfrm>
    </dsp:sp>
    <dsp:sp modelId="{3EA7CBA8-ED10-4857-8A9D-A0B593912BC4}">
      <dsp:nvSpPr>
        <dsp:cNvPr id="0" name=""/>
        <dsp:cNvSpPr/>
      </dsp:nvSpPr>
      <dsp:spPr>
        <a:xfrm>
          <a:off x="3733045" y="1849713"/>
          <a:ext cx="2580123" cy="1380406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Passe Livre Intermunicipal</a:t>
          </a:r>
        </a:p>
      </dsp:txBody>
      <dsp:txXfrm>
        <a:off x="3800431" y="1917099"/>
        <a:ext cx="2445351" cy="1245634"/>
      </dsp:txXfrm>
    </dsp:sp>
    <dsp:sp modelId="{3F28D178-7003-4DA0-8BB1-CCDA55BCE222}">
      <dsp:nvSpPr>
        <dsp:cNvPr id="0" name=""/>
        <dsp:cNvSpPr/>
      </dsp:nvSpPr>
      <dsp:spPr>
        <a:xfrm>
          <a:off x="510599" y="1855952"/>
          <a:ext cx="2337379" cy="1296714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Proteção Social Básica</a:t>
          </a:r>
        </a:p>
      </dsp:txBody>
      <dsp:txXfrm>
        <a:off x="573899" y="1919252"/>
        <a:ext cx="2210779" cy="1170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7A039-8D9C-4DC3-BC80-712D0A5B3505}">
      <dsp:nvSpPr>
        <dsp:cNvPr id="0" name=""/>
        <dsp:cNvSpPr/>
      </dsp:nvSpPr>
      <dsp:spPr>
        <a:xfrm>
          <a:off x="6595760" y="3268044"/>
          <a:ext cx="91440" cy="3511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5C212-5D90-49D7-90F3-72DFFBDB8E97}">
      <dsp:nvSpPr>
        <dsp:cNvPr id="0" name=""/>
        <dsp:cNvSpPr/>
      </dsp:nvSpPr>
      <dsp:spPr>
        <a:xfrm>
          <a:off x="4355310" y="1802298"/>
          <a:ext cx="2286169" cy="35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48"/>
              </a:lnTo>
              <a:lnTo>
                <a:pt x="2286169" y="176948"/>
              </a:lnTo>
              <a:lnTo>
                <a:pt x="2286169" y="3511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5205B-53B8-46D6-A0E3-01BF38BE9B0D}">
      <dsp:nvSpPr>
        <dsp:cNvPr id="0" name=""/>
        <dsp:cNvSpPr/>
      </dsp:nvSpPr>
      <dsp:spPr>
        <a:xfrm>
          <a:off x="557318" y="3124346"/>
          <a:ext cx="3018912" cy="494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647"/>
              </a:lnTo>
              <a:lnTo>
                <a:pt x="3018912" y="320647"/>
              </a:lnTo>
              <a:lnTo>
                <a:pt x="3018912" y="4948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281F1-C122-47A4-8C8F-9D763DDD26C3}">
      <dsp:nvSpPr>
        <dsp:cNvPr id="0" name=""/>
        <dsp:cNvSpPr/>
      </dsp:nvSpPr>
      <dsp:spPr>
        <a:xfrm>
          <a:off x="511598" y="3124346"/>
          <a:ext cx="91440" cy="492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860"/>
              </a:lnTo>
              <a:lnTo>
                <a:pt x="50453" y="317860"/>
              </a:lnTo>
              <a:lnTo>
                <a:pt x="50453" y="492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E2543-E2E1-4DB1-8CF0-808C1B5E6ECE}">
      <dsp:nvSpPr>
        <dsp:cNvPr id="0" name=""/>
        <dsp:cNvSpPr/>
      </dsp:nvSpPr>
      <dsp:spPr>
        <a:xfrm>
          <a:off x="557318" y="1802298"/>
          <a:ext cx="3797992" cy="207411"/>
        </a:xfrm>
        <a:custGeom>
          <a:avLst/>
          <a:gdLst/>
          <a:ahLst/>
          <a:cxnLst/>
          <a:rect l="0" t="0" r="0" b="0"/>
          <a:pathLst>
            <a:path>
              <a:moveTo>
                <a:pt x="3797992" y="0"/>
              </a:moveTo>
              <a:lnTo>
                <a:pt x="3797992" y="33249"/>
              </a:lnTo>
              <a:lnTo>
                <a:pt x="0" y="33249"/>
              </a:lnTo>
              <a:lnTo>
                <a:pt x="0" y="2074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81A81-C34D-4F88-A4AB-20250E0BD501}">
      <dsp:nvSpPr>
        <dsp:cNvPr id="0" name=""/>
        <dsp:cNvSpPr/>
      </dsp:nvSpPr>
      <dsp:spPr>
        <a:xfrm>
          <a:off x="3797992" y="687662"/>
          <a:ext cx="1114636" cy="11146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254D4-C52F-4654-8F29-6B74ADB1D60A}">
      <dsp:nvSpPr>
        <dsp:cNvPr id="0" name=""/>
        <dsp:cNvSpPr/>
      </dsp:nvSpPr>
      <dsp:spPr>
        <a:xfrm>
          <a:off x="4912628" y="684875"/>
          <a:ext cx="1671954" cy="1114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Coordenadora </a:t>
          </a:r>
          <a:r>
            <a:rPr lang="pt-BR" sz="2000" kern="1200" dirty="0" err="1">
              <a:latin typeface="Agency FB" panose="020B0503020202020204" pitchFamily="34" charset="0"/>
            </a:rPr>
            <a:t>Kamilla</a:t>
          </a:r>
          <a:r>
            <a:rPr lang="pt-BR" sz="2000" kern="1200" dirty="0">
              <a:latin typeface="Agency FB" panose="020B0503020202020204" pitchFamily="34" charset="0"/>
            </a:rPr>
            <a:t> Nunes</a:t>
          </a:r>
          <a:endParaRPr lang="pt-BR" sz="2000" kern="1200" dirty="0"/>
        </a:p>
      </dsp:txBody>
      <dsp:txXfrm>
        <a:off x="4912628" y="684875"/>
        <a:ext cx="1671954" cy="1114636"/>
      </dsp:txXfrm>
    </dsp:sp>
    <dsp:sp modelId="{8F8033CC-9316-4FC9-A323-5DE0489C66A4}">
      <dsp:nvSpPr>
        <dsp:cNvPr id="0" name=""/>
        <dsp:cNvSpPr/>
      </dsp:nvSpPr>
      <dsp:spPr>
        <a:xfrm>
          <a:off x="0" y="2009709"/>
          <a:ext cx="1114636" cy="111463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019BB-BDF7-42AA-9ABC-C68CA01334E7}">
      <dsp:nvSpPr>
        <dsp:cNvPr id="0" name=""/>
        <dsp:cNvSpPr/>
      </dsp:nvSpPr>
      <dsp:spPr>
        <a:xfrm>
          <a:off x="2626459" y="2150622"/>
          <a:ext cx="1671954" cy="1114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Márcia Débora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gency FB" panose="020B0503020202020204" pitchFamily="34" charset="0"/>
            </a:rPr>
            <a:t>Norte e Bolsão</a:t>
          </a:r>
        </a:p>
      </dsp:txBody>
      <dsp:txXfrm>
        <a:off x="2626459" y="2150622"/>
        <a:ext cx="1671954" cy="1114636"/>
      </dsp:txXfrm>
    </dsp:sp>
    <dsp:sp modelId="{FAEE0FA3-521F-4896-8BE7-2CE2551BF646}">
      <dsp:nvSpPr>
        <dsp:cNvPr id="0" name=""/>
        <dsp:cNvSpPr/>
      </dsp:nvSpPr>
      <dsp:spPr>
        <a:xfrm>
          <a:off x="4733" y="3616368"/>
          <a:ext cx="1114636" cy="111463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75525-2AAD-4B06-896F-FA96C57B134E}">
      <dsp:nvSpPr>
        <dsp:cNvPr id="0" name=""/>
        <dsp:cNvSpPr/>
      </dsp:nvSpPr>
      <dsp:spPr>
        <a:xfrm>
          <a:off x="1170439" y="3846552"/>
          <a:ext cx="1569814" cy="648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>
              <a:latin typeface="+mn-lt"/>
            </a:rPr>
            <a:t>Mariselma</a:t>
          </a:r>
          <a:r>
            <a:rPr lang="pt-BR" sz="1800" kern="1200" dirty="0">
              <a:latin typeface="+mn-lt"/>
            </a:rPr>
            <a:t> Maidana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gency FB" panose="020B0503020202020204" pitchFamily="34" charset="0"/>
            </a:rPr>
            <a:t>Pantanal e Sudoeste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1170439" y="3846552"/>
        <a:ext cx="1569814" cy="648695"/>
      </dsp:txXfrm>
    </dsp:sp>
    <dsp:sp modelId="{0A7981DA-59D7-4F7B-9026-E3FFF587851F}">
      <dsp:nvSpPr>
        <dsp:cNvPr id="0" name=""/>
        <dsp:cNvSpPr/>
      </dsp:nvSpPr>
      <dsp:spPr>
        <a:xfrm>
          <a:off x="3018912" y="3619155"/>
          <a:ext cx="1114636" cy="111463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ECEF9-9ACE-4FFC-8389-826944C8B8ED}">
      <dsp:nvSpPr>
        <dsp:cNvPr id="0" name=""/>
        <dsp:cNvSpPr/>
      </dsp:nvSpPr>
      <dsp:spPr>
        <a:xfrm>
          <a:off x="4133549" y="3616368"/>
          <a:ext cx="1671954" cy="1114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+mn-lt"/>
            </a:rPr>
            <a:t>Renata Santana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Agency FB" panose="020B0503020202020204" pitchFamily="34" charset="0"/>
            </a:rPr>
            <a:t>Sul Fronteira e </a:t>
          </a:r>
          <a:r>
            <a:rPr lang="pt-BR" sz="1900" kern="1200" dirty="0" err="1">
              <a:latin typeface="Agency FB" panose="020B0503020202020204" pitchFamily="34" charset="0"/>
            </a:rPr>
            <a:t>Conesul</a:t>
          </a:r>
          <a:endParaRPr lang="pt-BR" sz="1900" kern="1200" dirty="0"/>
        </a:p>
      </dsp:txBody>
      <dsp:txXfrm>
        <a:off x="4133549" y="3616368"/>
        <a:ext cx="1671954" cy="1114636"/>
      </dsp:txXfrm>
    </dsp:sp>
    <dsp:sp modelId="{8C5C3584-F4E9-42D0-B9F9-2352D9FCA53D}">
      <dsp:nvSpPr>
        <dsp:cNvPr id="0" name=""/>
        <dsp:cNvSpPr/>
      </dsp:nvSpPr>
      <dsp:spPr>
        <a:xfrm>
          <a:off x="6084162" y="2153408"/>
          <a:ext cx="1114636" cy="111463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F1C5-6C35-4902-9BE3-ADB8951DA61E}">
      <dsp:nvSpPr>
        <dsp:cNvPr id="0" name=""/>
        <dsp:cNvSpPr/>
      </dsp:nvSpPr>
      <dsp:spPr>
        <a:xfrm>
          <a:off x="7198798" y="2150622"/>
          <a:ext cx="1671954" cy="1114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Suellen Santos            </a:t>
          </a:r>
          <a:r>
            <a:rPr lang="pt-BR" sz="2000" kern="1200" dirty="0">
              <a:latin typeface="Agency FB" panose="020B0503020202020204" pitchFamily="34" charset="0"/>
            </a:rPr>
            <a:t>Grande Dourados e Leste</a:t>
          </a:r>
          <a:endParaRPr lang="pt-BR" sz="2000" kern="1200" dirty="0"/>
        </a:p>
      </dsp:txBody>
      <dsp:txXfrm>
        <a:off x="7198798" y="2150622"/>
        <a:ext cx="1671954" cy="1114636"/>
      </dsp:txXfrm>
    </dsp:sp>
    <dsp:sp modelId="{553FA0D1-FF63-4F5C-9D74-CE92BADBE880}">
      <dsp:nvSpPr>
        <dsp:cNvPr id="0" name=""/>
        <dsp:cNvSpPr/>
      </dsp:nvSpPr>
      <dsp:spPr>
        <a:xfrm>
          <a:off x="6084162" y="3619155"/>
          <a:ext cx="1114636" cy="1114636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4062A-461E-4205-A507-E0AD6E86B7BE}">
      <dsp:nvSpPr>
        <dsp:cNvPr id="0" name=""/>
        <dsp:cNvSpPr/>
      </dsp:nvSpPr>
      <dsp:spPr>
        <a:xfrm>
          <a:off x="7198798" y="3616368"/>
          <a:ext cx="1671954" cy="1114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Édea</a:t>
          </a:r>
          <a:r>
            <a:rPr lang="pt-BR" sz="2000" kern="1200" dirty="0"/>
            <a:t> Carmona                </a:t>
          </a:r>
          <a:r>
            <a:rPr lang="pt-BR" sz="2000" kern="1200" dirty="0">
              <a:latin typeface="Agency FB" panose="020B0503020202020204" pitchFamily="34" charset="0"/>
            </a:rPr>
            <a:t>Região Campo Grande</a:t>
          </a:r>
          <a:endParaRPr lang="pt-BR" sz="2000" kern="1200" dirty="0"/>
        </a:p>
      </dsp:txBody>
      <dsp:txXfrm>
        <a:off x="7198798" y="3616368"/>
        <a:ext cx="1671954" cy="1114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008EB-1690-493B-8A69-AE60A418412C}">
      <dsp:nvSpPr>
        <dsp:cNvPr id="0" name=""/>
        <dsp:cNvSpPr/>
      </dsp:nvSpPr>
      <dsp:spPr>
        <a:xfrm>
          <a:off x="6271176" y="3341655"/>
          <a:ext cx="560997" cy="418486"/>
        </a:xfrm>
        <a:custGeom>
          <a:avLst/>
          <a:gdLst/>
          <a:ahLst/>
          <a:cxnLst/>
          <a:rect l="0" t="0" r="0" b="0"/>
          <a:pathLst>
            <a:path>
              <a:moveTo>
                <a:pt x="560997" y="0"/>
              </a:moveTo>
              <a:lnTo>
                <a:pt x="560997" y="247750"/>
              </a:lnTo>
              <a:lnTo>
                <a:pt x="0" y="247750"/>
              </a:lnTo>
              <a:lnTo>
                <a:pt x="0" y="4184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4A0A-E621-4904-A304-79EFC5049E9A}">
      <dsp:nvSpPr>
        <dsp:cNvPr id="0" name=""/>
        <dsp:cNvSpPr/>
      </dsp:nvSpPr>
      <dsp:spPr>
        <a:xfrm>
          <a:off x="2314302" y="1777426"/>
          <a:ext cx="4517870" cy="47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779"/>
              </a:lnTo>
              <a:lnTo>
                <a:pt x="4517870" y="300779"/>
              </a:lnTo>
              <a:lnTo>
                <a:pt x="4517870" y="471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51E62-59E6-4DAA-9B82-2CB9F1FB22BB}">
      <dsp:nvSpPr>
        <dsp:cNvPr id="0" name=""/>
        <dsp:cNvSpPr/>
      </dsp:nvSpPr>
      <dsp:spPr>
        <a:xfrm>
          <a:off x="1290944" y="3360952"/>
          <a:ext cx="2262657" cy="324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170"/>
              </a:lnTo>
              <a:lnTo>
                <a:pt x="2262657" y="154170"/>
              </a:lnTo>
              <a:lnTo>
                <a:pt x="2262657" y="3249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2984A-5482-4B3C-8BB9-F384C65621C7}">
      <dsp:nvSpPr>
        <dsp:cNvPr id="0" name=""/>
        <dsp:cNvSpPr/>
      </dsp:nvSpPr>
      <dsp:spPr>
        <a:xfrm>
          <a:off x="548643" y="3360952"/>
          <a:ext cx="742301" cy="324907"/>
        </a:xfrm>
        <a:custGeom>
          <a:avLst/>
          <a:gdLst/>
          <a:ahLst/>
          <a:cxnLst/>
          <a:rect l="0" t="0" r="0" b="0"/>
          <a:pathLst>
            <a:path>
              <a:moveTo>
                <a:pt x="742301" y="0"/>
              </a:moveTo>
              <a:lnTo>
                <a:pt x="742301" y="154170"/>
              </a:lnTo>
              <a:lnTo>
                <a:pt x="0" y="154170"/>
              </a:lnTo>
              <a:lnTo>
                <a:pt x="0" y="3249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4F4B4-B0F8-4B90-8C8A-EE4E41E13A7F}">
      <dsp:nvSpPr>
        <dsp:cNvPr id="0" name=""/>
        <dsp:cNvSpPr/>
      </dsp:nvSpPr>
      <dsp:spPr>
        <a:xfrm>
          <a:off x="1290944" y="1777426"/>
          <a:ext cx="1023358" cy="490813"/>
        </a:xfrm>
        <a:custGeom>
          <a:avLst/>
          <a:gdLst/>
          <a:ahLst/>
          <a:cxnLst/>
          <a:rect l="0" t="0" r="0" b="0"/>
          <a:pathLst>
            <a:path>
              <a:moveTo>
                <a:pt x="1023358" y="0"/>
              </a:moveTo>
              <a:lnTo>
                <a:pt x="1023358" y="320077"/>
              </a:lnTo>
              <a:lnTo>
                <a:pt x="0" y="320077"/>
              </a:lnTo>
              <a:lnTo>
                <a:pt x="0" y="490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896FE-0983-4494-B6C9-C86B76695793}">
      <dsp:nvSpPr>
        <dsp:cNvPr id="0" name=""/>
        <dsp:cNvSpPr/>
      </dsp:nvSpPr>
      <dsp:spPr>
        <a:xfrm>
          <a:off x="1767946" y="684714"/>
          <a:ext cx="1092712" cy="10927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F71FB-0C9A-4A1F-B8C5-AB3235968295}">
      <dsp:nvSpPr>
        <dsp:cNvPr id="0" name=""/>
        <dsp:cNvSpPr/>
      </dsp:nvSpPr>
      <dsp:spPr>
        <a:xfrm>
          <a:off x="4650818" y="767149"/>
          <a:ext cx="3005739" cy="109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Kamilla</a:t>
          </a:r>
          <a:r>
            <a:rPr lang="pt-BR" sz="2000" kern="1200" dirty="0"/>
            <a:t> Nunes - </a:t>
          </a:r>
          <a:r>
            <a:rPr lang="pt-BR" sz="2000" kern="1200" dirty="0">
              <a:latin typeface="Agency FB" panose="020B0503020202020204" pitchFamily="34" charset="0"/>
            </a:rPr>
            <a:t>Coordenadora</a:t>
          </a:r>
        </a:p>
      </dsp:txBody>
      <dsp:txXfrm>
        <a:off x="4650818" y="767149"/>
        <a:ext cx="3005739" cy="1092712"/>
      </dsp:txXfrm>
    </dsp:sp>
    <dsp:sp modelId="{4400EF41-6EDA-4CEB-913E-2E41B43CD35F}">
      <dsp:nvSpPr>
        <dsp:cNvPr id="0" name=""/>
        <dsp:cNvSpPr/>
      </dsp:nvSpPr>
      <dsp:spPr>
        <a:xfrm>
          <a:off x="744588" y="2268240"/>
          <a:ext cx="1092712" cy="10927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0D69A-E7E0-4004-91DE-C989991220D4}">
      <dsp:nvSpPr>
        <dsp:cNvPr id="0" name=""/>
        <dsp:cNvSpPr/>
      </dsp:nvSpPr>
      <dsp:spPr>
        <a:xfrm>
          <a:off x="3618732" y="2268240"/>
          <a:ext cx="1639068" cy="109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Viviane Vital </a:t>
          </a:r>
          <a:r>
            <a:rPr lang="pt-BR" sz="2000" kern="1200" dirty="0">
              <a:latin typeface="Agency FB" panose="020B0503020202020204" pitchFamily="34" charset="0"/>
            </a:rPr>
            <a:t> Norte e Leste </a:t>
          </a:r>
        </a:p>
      </dsp:txBody>
      <dsp:txXfrm>
        <a:off x="3618732" y="2268240"/>
        <a:ext cx="1639068" cy="1092712"/>
      </dsp:txXfrm>
    </dsp:sp>
    <dsp:sp modelId="{A6690304-0F4D-436D-9E46-D0C6A32BF95C}">
      <dsp:nvSpPr>
        <dsp:cNvPr id="0" name=""/>
        <dsp:cNvSpPr/>
      </dsp:nvSpPr>
      <dsp:spPr>
        <a:xfrm>
          <a:off x="2286" y="3685859"/>
          <a:ext cx="1092712" cy="109271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288F7-042C-4B8A-93E2-4A59B93DF37A}">
      <dsp:nvSpPr>
        <dsp:cNvPr id="0" name=""/>
        <dsp:cNvSpPr/>
      </dsp:nvSpPr>
      <dsp:spPr>
        <a:xfrm>
          <a:off x="1094999" y="3683127"/>
          <a:ext cx="1639068" cy="109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Cláudio Emílio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gency FB" panose="020B0503020202020204" pitchFamily="34" charset="0"/>
            </a:rPr>
            <a:t> Bolsão </a:t>
          </a:r>
        </a:p>
      </dsp:txBody>
      <dsp:txXfrm>
        <a:off x="1094999" y="3683127"/>
        <a:ext cx="1639068" cy="1092712"/>
      </dsp:txXfrm>
    </dsp:sp>
    <dsp:sp modelId="{5EC69F79-6612-4BED-BAFE-34CBEFD4132C}">
      <dsp:nvSpPr>
        <dsp:cNvPr id="0" name=""/>
        <dsp:cNvSpPr/>
      </dsp:nvSpPr>
      <dsp:spPr>
        <a:xfrm>
          <a:off x="3007245" y="3685859"/>
          <a:ext cx="1092712" cy="109271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44428-EADC-41CC-A55E-3A4B90B42F5E}">
      <dsp:nvSpPr>
        <dsp:cNvPr id="0" name=""/>
        <dsp:cNvSpPr/>
      </dsp:nvSpPr>
      <dsp:spPr>
        <a:xfrm>
          <a:off x="4099957" y="3683127"/>
          <a:ext cx="1639068" cy="109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Patrícia Meira -    </a:t>
          </a:r>
          <a:r>
            <a:rPr lang="pt-BR" sz="2400" kern="1200" dirty="0">
              <a:latin typeface="Agency FB" panose="020B0503020202020204" pitchFamily="34" charset="0"/>
            </a:rPr>
            <a:t>Sul Fronteira e </a:t>
          </a:r>
          <a:r>
            <a:rPr lang="pt-BR" sz="2400" kern="1200" dirty="0" err="1">
              <a:latin typeface="Agency FB" panose="020B0503020202020204" pitchFamily="34" charset="0"/>
            </a:rPr>
            <a:t>Conesul</a:t>
          </a:r>
          <a:endParaRPr lang="pt-BR" sz="2400" kern="1200" dirty="0">
            <a:latin typeface="Agency FB" panose="020B0503020202020204" pitchFamily="34" charset="0"/>
          </a:endParaRPr>
        </a:p>
      </dsp:txBody>
      <dsp:txXfrm>
        <a:off x="4099957" y="3683127"/>
        <a:ext cx="1639068" cy="1092712"/>
      </dsp:txXfrm>
    </dsp:sp>
    <dsp:sp modelId="{ADE9C4C2-1DEE-4B73-A3BD-4A43A378DBFE}">
      <dsp:nvSpPr>
        <dsp:cNvPr id="0" name=""/>
        <dsp:cNvSpPr/>
      </dsp:nvSpPr>
      <dsp:spPr>
        <a:xfrm>
          <a:off x="6285817" y="2248943"/>
          <a:ext cx="1092712" cy="109271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433AA-7F9D-4942-9A4D-31E9235285EB}">
      <dsp:nvSpPr>
        <dsp:cNvPr id="0" name=""/>
        <dsp:cNvSpPr/>
      </dsp:nvSpPr>
      <dsp:spPr>
        <a:xfrm>
          <a:off x="7378529" y="2246211"/>
          <a:ext cx="1639068" cy="109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Rúbia Stella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gency FB" panose="020B0503020202020204" pitchFamily="34" charset="0"/>
            </a:rPr>
            <a:t>Grande Dourados</a:t>
          </a:r>
        </a:p>
      </dsp:txBody>
      <dsp:txXfrm>
        <a:off x="7378529" y="2246211"/>
        <a:ext cx="1639068" cy="1092712"/>
      </dsp:txXfrm>
    </dsp:sp>
    <dsp:sp modelId="{7C80C35F-D987-427F-BB55-D6FCB7E9D7DE}">
      <dsp:nvSpPr>
        <dsp:cNvPr id="0" name=""/>
        <dsp:cNvSpPr/>
      </dsp:nvSpPr>
      <dsp:spPr>
        <a:xfrm>
          <a:off x="5724820" y="3760142"/>
          <a:ext cx="1092712" cy="1092712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1E932-988F-4E1C-A2C0-3D3C8E7CB18B}">
      <dsp:nvSpPr>
        <dsp:cNvPr id="0" name=""/>
        <dsp:cNvSpPr/>
      </dsp:nvSpPr>
      <dsp:spPr>
        <a:xfrm>
          <a:off x="6559974" y="3957442"/>
          <a:ext cx="2733523" cy="1136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+mn-lt"/>
            </a:rPr>
            <a:t>Edna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latin typeface="Agency FB" panose="020B0503020202020204" pitchFamily="34" charset="0"/>
            </a:rPr>
            <a:t>Região Campo Grande   </a:t>
          </a:r>
        </a:p>
      </dsp:txBody>
      <dsp:txXfrm>
        <a:off x="6559974" y="3957442"/>
        <a:ext cx="2733523" cy="1136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DF94F-1123-491B-BCF8-0BB846404A63}">
      <dsp:nvSpPr>
        <dsp:cNvPr id="0" name=""/>
        <dsp:cNvSpPr/>
      </dsp:nvSpPr>
      <dsp:spPr>
        <a:xfrm>
          <a:off x="7561659" y="2764532"/>
          <a:ext cx="91440" cy="370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0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6D7B9-66D6-4BA6-9582-0113923A4DBA}">
      <dsp:nvSpPr>
        <dsp:cNvPr id="0" name=""/>
        <dsp:cNvSpPr/>
      </dsp:nvSpPr>
      <dsp:spPr>
        <a:xfrm>
          <a:off x="4716026" y="1219683"/>
          <a:ext cx="2891352" cy="37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97"/>
              </a:lnTo>
              <a:lnTo>
                <a:pt x="2891352" y="186497"/>
              </a:lnTo>
              <a:lnTo>
                <a:pt x="2891352" y="37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2A9CF-0806-4D2B-AD20-E8505359DFB9}">
      <dsp:nvSpPr>
        <dsp:cNvPr id="0" name=""/>
        <dsp:cNvSpPr/>
      </dsp:nvSpPr>
      <dsp:spPr>
        <a:xfrm>
          <a:off x="587394" y="2583802"/>
          <a:ext cx="3789312" cy="550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227"/>
              </a:lnTo>
              <a:lnTo>
                <a:pt x="3789312" y="367227"/>
              </a:lnTo>
              <a:lnTo>
                <a:pt x="3789312" y="5507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659A1-3D7E-4CD8-B733-F0EE802B701B}">
      <dsp:nvSpPr>
        <dsp:cNvPr id="0" name=""/>
        <dsp:cNvSpPr/>
      </dsp:nvSpPr>
      <dsp:spPr>
        <a:xfrm>
          <a:off x="587394" y="2583802"/>
          <a:ext cx="558641" cy="550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227"/>
              </a:lnTo>
              <a:lnTo>
                <a:pt x="558641" y="367227"/>
              </a:lnTo>
              <a:lnTo>
                <a:pt x="558641" y="5507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74602-1FC2-410B-AF89-B90530E239E5}">
      <dsp:nvSpPr>
        <dsp:cNvPr id="0" name=""/>
        <dsp:cNvSpPr/>
      </dsp:nvSpPr>
      <dsp:spPr>
        <a:xfrm>
          <a:off x="587394" y="1219683"/>
          <a:ext cx="4128631" cy="189329"/>
        </a:xfrm>
        <a:custGeom>
          <a:avLst/>
          <a:gdLst/>
          <a:ahLst/>
          <a:cxnLst/>
          <a:rect l="0" t="0" r="0" b="0"/>
          <a:pathLst>
            <a:path>
              <a:moveTo>
                <a:pt x="4128631" y="0"/>
              </a:moveTo>
              <a:lnTo>
                <a:pt x="4128631" y="5768"/>
              </a:lnTo>
              <a:lnTo>
                <a:pt x="0" y="5768"/>
              </a:lnTo>
              <a:lnTo>
                <a:pt x="0" y="1893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7BA3-2C6F-40DB-8998-E398DC960022}">
      <dsp:nvSpPr>
        <dsp:cNvPr id="0" name=""/>
        <dsp:cNvSpPr/>
      </dsp:nvSpPr>
      <dsp:spPr>
        <a:xfrm>
          <a:off x="4128631" y="44894"/>
          <a:ext cx="1174789" cy="11747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302A3-B404-4E9B-A0EB-1122E2E90CD6}">
      <dsp:nvSpPr>
        <dsp:cNvPr id="0" name=""/>
        <dsp:cNvSpPr/>
      </dsp:nvSpPr>
      <dsp:spPr>
        <a:xfrm>
          <a:off x="5397901" y="0"/>
          <a:ext cx="3635580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Kamilla</a:t>
          </a:r>
          <a:r>
            <a:rPr lang="pt-BR" sz="2000" kern="1200" dirty="0"/>
            <a:t> Nunes - Coordenadora </a:t>
          </a:r>
        </a:p>
      </dsp:txBody>
      <dsp:txXfrm>
        <a:off x="5397901" y="0"/>
        <a:ext cx="3635580" cy="1174789"/>
      </dsp:txXfrm>
    </dsp:sp>
    <dsp:sp modelId="{011460F5-1474-4D3B-97F9-F0177CB33DBB}">
      <dsp:nvSpPr>
        <dsp:cNvPr id="0" name=""/>
        <dsp:cNvSpPr/>
      </dsp:nvSpPr>
      <dsp:spPr>
        <a:xfrm>
          <a:off x="0" y="1409012"/>
          <a:ext cx="1174789" cy="117478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102F8-37F6-4151-9F8A-40AD27D98276}">
      <dsp:nvSpPr>
        <dsp:cNvPr id="0" name=""/>
        <dsp:cNvSpPr/>
      </dsp:nvSpPr>
      <dsp:spPr>
        <a:xfrm>
          <a:off x="3871095" y="1492047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0" kern="1200" dirty="0"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</a:t>
          </a:r>
        </a:p>
      </dsp:txBody>
      <dsp:txXfrm>
        <a:off x="3871095" y="1492047"/>
        <a:ext cx="1762184" cy="1174789"/>
      </dsp:txXfrm>
    </dsp:sp>
    <dsp:sp modelId="{50435FDF-6F7D-4A5C-A2DC-1096CC101EA3}">
      <dsp:nvSpPr>
        <dsp:cNvPr id="0" name=""/>
        <dsp:cNvSpPr/>
      </dsp:nvSpPr>
      <dsp:spPr>
        <a:xfrm>
          <a:off x="558641" y="3134591"/>
          <a:ext cx="1174789" cy="117478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C9817-5651-4665-80AD-AC8A5E68E38B}">
      <dsp:nvSpPr>
        <dsp:cNvPr id="0" name=""/>
        <dsp:cNvSpPr/>
      </dsp:nvSpPr>
      <dsp:spPr>
        <a:xfrm>
          <a:off x="1733430" y="313165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latin typeface="Agency FB" panose="020B0503020202020204" pitchFamily="34" charset="0"/>
            </a:rPr>
            <a:t>Maria </a:t>
          </a:r>
          <a:r>
            <a:rPr lang="pt-BR" sz="2000" b="0" kern="1200" dirty="0" err="1">
              <a:latin typeface="Agency FB" panose="020B0503020202020204" pitchFamily="34" charset="0"/>
            </a:rPr>
            <a:t>Lurdimira</a:t>
          </a:r>
          <a:endParaRPr lang="pt-BR" sz="2000" kern="1200" dirty="0">
            <a:latin typeface="Agency FB" panose="020B0503020202020204" pitchFamily="34" charset="0"/>
          </a:endParaRPr>
        </a:p>
      </dsp:txBody>
      <dsp:txXfrm>
        <a:off x="1733430" y="3131654"/>
        <a:ext cx="1762184" cy="1174789"/>
      </dsp:txXfrm>
    </dsp:sp>
    <dsp:sp modelId="{2AA5F6DC-927E-4A2D-88BF-E4C64F806EDF}">
      <dsp:nvSpPr>
        <dsp:cNvPr id="0" name=""/>
        <dsp:cNvSpPr/>
      </dsp:nvSpPr>
      <dsp:spPr>
        <a:xfrm>
          <a:off x="3789312" y="3134591"/>
          <a:ext cx="1174789" cy="117478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9686B-5532-4AAB-85EB-AE8F7F58E12B}">
      <dsp:nvSpPr>
        <dsp:cNvPr id="0" name=""/>
        <dsp:cNvSpPr/>
      </dsp:nvSpPr>
      <dsp:spPr>
        <a:xfrm>
          <a:off x="4964102" y="313165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latin typeface="Agency FB" panose="020B0503020202020204" pitchFamily="34" charset="0"/>
            </a:rPr>
            <a:t>Roslaine</a:t>
          </a:r>
          <a:r>
            <a:rPr lang="pt-BR" sz="2000" kern="1200" dirty="0">
              <a:latin typeface="Agency FB" panose="020B0503020202020204" pitchFamily="34" charset="0"/>
            </a:rPr>
            <a:t> de Cássia</a:t>
          </a:r>
        </a:p>
      </dsp:txBody>
      <dsp:txXfrm>
        <a:off x="4964102" y="3131654"/>
        <a:ext cx="1762184" cy="1174789"/>
      </dsp:txXfrm>
    </dsp:sp>
    <dsp:sp modelId="{67184DBE-D0C6-4079-B234-A1FFFEED2B25}">
      <dsp:nvSpPr>
        <dsp:cNvPr id="0" name=""/>
        <dsp:cNvSpPr/>
      </dsp:nvSpPr>
      <dsp:spPr>
        <a:xfrm>
          <a:off x="7019984" y="1589742"/>
          <a:ext cx="1174789" cy="117478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F0DCB-C09A-4B01-B040-F8C2102B5543}">
      <dsp:nvSpPr>
        <dsp:cNvPr id="0" name=""/>
        <dsp:cNvSpPr/>
      </dsp:nvSpPr>
      <dsp:spPr>
        <a:xfrm>
          <a:off x="8350163" y="147791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gency FB" panose="020B0503020202020204" pitchFamily="34" charset="0"/>
            </a:rPr>
            <a:t>Liana Diniz</a:t>
          </a:r>
        </a:p>
      </dsp:txBody>
      <dsp:txXfrm>
        <a:off x="8350163" y="1477914"/>
        <a:ext cx="1762184" cy="1174789"/>
      </dsp:txXfrm>
    </dsp:sp>
    <dsp:sp modelId="{180A0E72-3A2A-4C58-B906-90C37885C556}">
      <dsp:nvSpPr>
        <dsp:cNvPr id="0" name=""/>
        <dsp:cNvSpPr/>
      </dsp:nvSpPr>
      <dsp:spPr>
        <a:xfrm>
          <a:off x="7019984" y="3134591"/>
          <a:ext cx="1174789" cy="1174789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7CBD4-E45F-4AAE-A121-8A23E2E893A6}">
      <dsp:nvSpPr>
        <dsp:cNvPr id="0" name=""/>
        <dsp:cNvSpPr/>
      </dsp:nvSpPr>
      <dsp:spPr>
        <a:xfrm>
          <a:off x="8279535" y="3145775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latin typeface="Agency FB" panose="020B0503020202020204" pitchFamily="34" charset="0"/>
            </a:rPr>
            <a:t>Mário Sousa</a:t>
          </a:r>
        </a:p>
      </dsp:txBody>
      <dsp:txXfrm>
        <a:off x="8279535" y="3145775"/>
        <a:ext cx="1762184" cy="1174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E2FC2-1954-433A-BF42-8DDB89A31C88}">
      <dsp:nvSpPr>
        <dsp:cNvPr id="0" name=""/>
        <dsp:cNvSpPr/>
      </dsp:nvSpPr>
      <dsp:spPr>
        <a:xfrm>
          <a:off x="2095" y="679689"/>
          <a:ext cx="3324868" cy="229083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7F247F-F73D-47CF-B42E-BB3997E036B3}">
      <dsp:nvSpPr>
        <dsp:cNvPr id="0" name=""/>
        <dsp:cNvSpPr/>
      </dsp:nvSpPr>
      <dsp:spPr>
        <a:xfrm>
          <a:off x="2095" y="2970524"/>
          <a:ext cx="3324868" cy="1233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419.387 - </a:t>
          </a:r>
          <a:r>
            <a:rPr lang="pt-BR" sz="1200" b="1" kern="1200" dirty="0"/>
            <a:t>Famílias Cadastradas no </a:t>
          </a:r>
          <a:r>
            <a:rPr lang="pt-BR" sz="1200" b="1" kern="1200" dirty="0" err="1"/>
            <a:t>Cad</a:t>
          </a:r>
          <a:r>
            <a:rPr lang="pt-BR" sz="1200" b="1" kern="1200" dirty="0"/>
            <a:t> Único;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114.397 - </a:t>
          </a:r>
          <a:r>
            <a:rPr lang="pt-BR" sz="1200" b="1" kern="1200" dirty="0"/>
            <a:t>Famílias Beneficiárias do Bolsa Família;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43.535 - </a:t>
          </a:r>
          <a:r>
            <a:rPr lang="pt-BR" sz="1200" b="1" kern="1200" dirty="0"/>
            <a:t>Beneficiários do BPC Idoso;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40.904 - </a:t>
          </a:r>
          <a:r>
            <a:rPr lang="pt-BR" sz="1200" b="1" i="0" kern="1200" dirty="0"/>
            <a:t>Beneficiários  do BPC – PCD;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dirty="0"/>
            <a:t>Fonte Censo SUAS:2019</a:t>
          </a:r>
          <a:endParaRPr lang="pt-BR" sz="1200" kern="1200" dirty="0"/>
        </a:p>
      </dsp:txBody>
      <dsp:txXfrm>
        <a:off x="2095" y="2970524"/>
        <a:ext cx="3324868" cy="1233526"/>
      </dsp:txXfrm>
    </dsp:sp>
    <dsp:sp modelId="{A2E91614-2BF8-436B-9DC9-EC2CF210B0F8}">
      <dsp:nvSpPr>
        <dsp:cNvPr id="0" name=""/>
        <dsp:cNvSpPr/>
      </dsp:nvSpPr>
      <dsp:spPr>
        <a:xfrm>
          <a:off x="3659591" y="679689"/>
          <a:ext cx="3324868" cy="229083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875480-03AD-4A1F-B9A6-5D32BDADD9AF}">
      <dsp:nvSpPr>
        <dsp:cNvPr id="0" name=""/>
        <dsp:cNvSpPr/>
      </dsp:nvSpPr>
      <dsp:spPr>
        <a:xfrm>
          <a:off x="3698791" y="2787641"/>
          <a:ext cx="3324868" cy="1233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>
            <a:latin typeface="+mn-lt"/>
          </a:endParaRP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+mn-lt"/>
            </a:rPr>
            <a:t>145.758 - </a:t>
          </a:r>
          <a:r>
            <a:rPr lang="pt-BR" sz="1200" b="1" kern="1200" dirty="0">
              <a:latin typeface="+mn-lt"/>
            </a:rPr>
            <a:t>Famílias acompanhadas pelo PAIF em 2019;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+mn-lt"/>
            </a:rPr>
            <a:t>103.058  - </a:t>
          </a:r>
          <a:r>
            <a:rPr lang="pt-BR" sz="1200" b="1" kern="1200" dirty="0">
              <a:latin typeface="+mn-lt"/>
            </a:rPr>
            <a:t>Visitas domiciliares pelo PAIF;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latin typeface="+mn-lt"/>
            </a:rPr>
            <a:t>961.285  - </a:t>
          </a:r>
          <a:r>
            <a:rPr lang="pt-BR" sz="1200" b="1" kern="1200" dirty="0">
              <a:latin typeface="+mn-lt"/>
            </a:rPr>
            <a:t>Atendimentos Individuais 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latin typeface="+mn-lt"/>
            </a:rPr>
            <a:t>63.000 - </a:t>
          </a:r>
          <a:r>
            <a:rPr lang="pt-BR" sz="1200" b="1" kern="1200" dirty="0">
              <a:latin typeface="+mn-lt"/>
            </a:rPr>
            <a:t>Fa</a:t>
          </a:r>
          <a:r>
            <a:rPr lang="pt-BR" sz="1200" b="0" kern="1200" dirty="0">
              <a:latin typeface="+mn-lt"/>
            </a:rPr>
            <a:t>mí</a:t>
          </a:r>
          <a:r>
            <a:rPr lang="pt-BR" sz="1200" b="1" kern="1200" dirty="0">
              <a:latin typeface="+mn-lt"/>
            </a:rPr>
            <a:t>lias participantes dos grupos do PAIF;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1" kern="1200" dirty="0">
              <a:latin typeface="+mn-lt"/>
            </a:rPr>
            <a:t>Fonte RMA: 2019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b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</dsp:txBody>
      <dsp:txXfrm>
        <a:off x="3698791" y="2787641"/>
        <a:ext cx="3324868" cy="1233526"/>
      </dsp:txXfrm>
    </dsp:sp>
    <dsp:sp modelId="{4B038F8F-E2E4-4A97-B61C-937C846B42A0}">
      <dsp:nvSpPr>
        <dsp:cNvPr id="0" name=""/>
        <dsp:cNvSpPr/>
      </dsp:nvSpPr>
      <dsp:spPr>
        <a:xfrm>
          <a:off x="7317086" y="679689"/>
          <a:ext cx="3324868" cy="229083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3B76E7-B0BC-4BC7-81F5-21D0AB1C0732}">
      <dsp:nvSpPr>
        <dsp:cNvPr id="0" name=""/>
        <dsp:cNvSpPr/>
      </dsp:nvSpPr>
      <dsp:spPr>
        <a:xfrm>
          <a:off x="7317086" y="2970524"/>
          <a:ext cx="3324868" cy="1233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206 </a:t>
          </a:r>
          <a:r>
            <a:rPr lang="pt-BR" sz="1200" b="1" kern="1200" dirty="0"/>
            <a:t>Unidades de Centros de Convivência de SCFV: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124 </a:t>
          </a:r>
          <a:r>
            <a:rPr lang="pt-BR" sz="1200" b="1" kern="1200" dirty="0"/>
            <a:t>Unidades Públicas de SCFV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82 </a:t>
          </a:r>
          <a:r>
            <a:rPr lang="pt-BR" sz="1200" b="1" kern="1200" dirty="0"/>
            <a:t>Unidades Privadas de SCFV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dirty="0"/>
            <a:t>Fonte RMA:2019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</dsp:txBody>
      <dsp:txXfrm>
        <a:off x="7317086" y="2970524"/>
        <a:ext cx="3324868" cy="12335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BBE2B-D960-468F-951F-33299CB61B1D}">
      <dsp:nvSpPr>
        <dsp:cNvPr id="0" name=""/>
        <dsp:cNvSpPr/>
      </dsp:nvSpPr>
      <dsp:spPr>
        <a:xfrm>
          <a:off x="4525753" y="0"/>
          <a:ext cx="1049195" cy="104919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SCFV</a:t>
          </a:r>
        </a:p>
      </dsp:txBody>
      <dsp:txXfrm>
        <a:off x="4679404" y="153651"/>
        <a:ext cx="741893" cy="741893"/>
      </dsp:txXfrm>
    </dsp:sp>
    <dsp:sp modelId="{1FAD48DB-31F8-4F03-9FB2-AE395490C636}">
      <dsp:nvSpPr>
        <dsp:cNvPr id="0" name=""/>
        <dsp:cNvSpPr/>
      </dsp:nvSpPr>
      <dsp:spPr>
        <a:xfrm rot="1906387">
          <a:off x="5582030" y="772335"/>
          <a:ext cx="308308" cy="35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5588960" y="818805"/>
        <a:ext cx="215816" cy="212461"/>
      </dsp:txXfrm>
    </dsp:sp>
    <dsp:sp modelId="{11A087B6-C52E-4E11-BC7F-5DBB769661F9}">
      <dsp:nvSpPr>
        <dsp:cNvPr id="0" name=""/>
        <dsp:cNvSpPr/>
      </dsp:nvSpPr>
      <dsp:spPr>
        <a:xfrm>
          <a:off x="5912255" y="858767"/>
          <a:ext cx="1049195" cy="104919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Equipes Volantes</a:t>
          </a:r>
        </a:p>
      </dsp:txBody>
      <dsp:txXfrm>
        <a:off x="6065906" y="1012418"/>
        <a:ext cx="741893" cy="741893"/>
      </dsp:txXfrm>
    </dsp:sp>
    <dsp:sp modelId="{319D9F52-1BA9-4688-AA8A-10050013B12E}">
      <dsp:nvSpPr>
        <dsp:cNvPr id="0" name=""/>
        <dsp:cNvSpPr/>
      </dsp:nvSpPr>
      <dsp:spPr>
        <a:xfrm rot="6378354">
          <a:off x="6115484" y="1911800"/>
          <a:ext cx="229982" cy="35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6159667" y="1949511"/>
        <a:ext cx="160987" cy="212461"/>
      </dsp:txXfrm>
    </dsp:sp>
    <dsp:sp modelId="{046B9248-6E7B-433F-9DC5-3295804E1EEB}">
      <dsp:nvSpPr>
        <dsp:cNvPr id="0" name=""/>
        <dsp:cNvSpPr/>
      </dsp:nvSpPr>
      <dsp:spPr>
        <a:xfrm>
          <a:off x="5495845" y="2282235"/>
          <a:ext cx="1049195" cy="104919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 err="1"/>
            <a:t>Acessuas</a:t>
          </a:r>
          <a:r>
            <a:rPr lang="pt-BR" sz="1500" kern="1200" dirty="0"/>
            <a:t> Trabalho</a:t>
          </a:r>
        </a:p>
      </dsp:txBody>
      <dsp:txXfrm>
        <a:off x="5649496" y="2435886"/>
        <a:ext cx="741893" cy="741893"/>
      </dsp:txXfrm>
    </dsp:sp>
    <dsp:sp modelId="{C9015CB6-358F-4052-A762-6F052167CA80}">
      <dsp:nvSpPr>
        <dsp:cNvPr id="0" name=""/>
        <dsp:cNvSpPr/>
      </dsp:nvSpPr>
      <dsp:spPr>
        <a:xfrm rot="9061382">
          <a:off x="5232920" y="3250794"/>
          <a:ext cx="286641" cy="35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5313530" y="3300785"/>
        <a:ext cx="200649" cy="212461"/>
      </dsp:txXfrm>
    </dsp:sp>
    <dsp:sp modelId="{E0C1A119-D5FD-4912-9EC2-EC7EE80667E5}">
      <dsp:nvSpPr>
        <dsp:cNvPr id="0" name=""/>
        <dsp:cNvSpPr/>
      </dsp:nvSpPr>
      <dsp:spPr>
        <a:xfrm>
          <a:off x="4104865" y="3052538"/>
          <a:ext cx="1049195" cy="1049195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BPC na Escola</a:t>
          </a:r>
        </a:p>
      </dsp:txBody>
      <dsp:txXfrm>
        <a:off x="4258516" y="3206189"/>
        <a:ext cx="741893" cy="741893"/>
      </dsp:txXfrm>
    </dsp:sp>
    <dsp:sp modelId="{FE133695-5FA3-4DE5-ABFC-C9A65FE208E6}">
      <dsp:nvSpPr>
        <dsp:cNvPr id="0" name=""/>
        <dsp:cNvSpPr/>
      </dsp:nvSpPr>
      <dsp:spPr>
        <a:xfrm rot="13043319">
          <a:off x="3732630" y="2864168"/>
          <a:ext cx="391191" cy="35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3827948" y="2967242"/>
        <a:ext cx="284960" cy="212461"/>
      </dsp:txXfrm>
    </dsp:sp>
    <dsp:sp modelId="{2B673C5B-6604-4A59-BB3E-D01975228131}">
      <dsp:nvSpPr>
        <dsp:cNvPr id="0" name=""/>
        <dsp:cNvSpPr/>
      </dsp:nvSpPr>
      <dsp:spPr>
        <a:xfrm>
          <a:off x="2684797" y="1967260"/>
          <a:ext cx="1049195" cy="1049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BPC</a:t>
          </a:r>
        </a:p>
      </dsp:txBody>
      <dsp:txXfrm>
        <a:off x="2838448" y="2120911"/>
        <a:ext cx="741893" cy="741893"/>
      </dsp:txXfrm>
    </dsp:sp>
    <dsp:sp modelId="{524DF1A5-7CA6-4F63-B1D0-112F5419FA1B}">
      <dsp:nvSpPr>
        <dsp:cNvPr id="0" name=""/>
        <dsp:cNvSpPr/>
      </dsp:nvSpPr>
      <dsp:spPr>
        <a:xfrm rot="16828329">
          <a:off x="3230116" y="1597688"/>
          <a:ext cx="223656" cy="35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3257567" y="1701499"/>
        <a:ext cx="156559" cy="212461"/>
      </dsp:txXfrm>
    </dsp:sp>
    <dsp:sp modelId="{3EFF4D26-81B3-422A-B982-CF623A2B776A}">
      <dsp:nvSpPr>
        <dsp:cNvPr id="0" name=""/>
        <dsp:cNvSpPr/>
      </dsp:nvSpPr>
      <dsp:spPr>
        <a:xfrm>
          <a:off x="2952197" y="520576"/>
          <a:ext cx="1049195" cy="104919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PBF</a:t>
          </a:r>
        </a:p>
      </dsp:txBody>
      <dsp:txXfrm>
        <a:off x="3105848" y="674227"/>
        <a:ext cx="741893" cy="741893"/>
      </dsp:txXfrm>
    </dsp:sp>
    <dsp:sp modelId="{A60D28D4-BECB-42A6-B29B-56F7255ABBCD}">
      <dsp:nvSpPr>
        <dsp:cNvPr id="0" name=""/>
        <dsp:cNvSpPr/>
      </dsp:nvSpPr>
      <dsp:spPr>
        <a:xfrm rot="20501660">
          <a:off x="4093729" y="610699"/>
          <a:ext cx="322364" cy="35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4096176" y="696707"/>
        <a:ext cx="225655" cy="2124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70703-A6D1-F142-B08B-5EA9514240FF}">
      <dsp:nvSpPr>
        <dsp:cNvPr id="0" name=""/>
        <dsp:cNvSpPr/>
      </dsp:nvSpPr>
      <dsp:spPr>
        <a:xfrm>
          <a:off x="1825875" y="3404674"/>
          <a:ext cx="2189741" cy="18802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Promove o acesso a condições de subsistência e inclusão social</a:t>
          </a:r>
        </a:p>
      </dsp:txBody>
      <dsp:txXfrm>
        <a:off x="2165045" y="3695914"/>
        <a:ext cx="1511401" cy="1297817"/>
      </dsp:txXfrm>
    </dsp:sp>
    <dsp:sp modelId="{F7CE139F-F3E2-0342-A51F-217EBA34A9DB}">
      <dsp:nvSpPr>
        <dsp:cNvPr id="0" name=""/>
        <dsp:cNvSpPr/>
      </dsp:nvSpPr>
      <dsp:spPr>
        <a:xfrm>
          <a:off x="1900151" y="4366726"/>
          <a:ext cx="255431" cy="2203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874FE-2573-1C49-96E8-BA07F68927EE}">
      <dsp:nvSpPr>
        <dsp:cNvPr id="0" name=""/>
        <dsp:cNvSpPr/>
      </dsp:nvSpPr>
      <dsp:spPr>
        <a:xfrm>
          <a:off x="1959205" y="1487774"/>
          <a:ext cx="2043816" cy="165283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329BB-AF9E-FE44-BDC4-293102A84A10}">
      <dsp:nvSpPr>
        <dsp:cNvPr id="0" name=""/>
        <dsp:cNvSpPr/>
      </dsp:nvSpPr>
      <dsp:spPr>
        <a:xfrm>
          <a:off x="1463596" y="4117311"/>
          <a:ext cx="255431" cy="2203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7AA1F-0C89-B346-9531-1EB63ED3ADBD}">
      <dsp:nvSpPr>
        <dsp:cNvPr id="0" name=""/>
        <dsp:cNvSpPr/>
      </dsp:nvSpPr>
      <dsp:spPr>
        <a:xfrm>
          <a:off x="3688209" y="2359795"/>
          <a:ext cx="2189741" cy="18802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Promove o acesso a serviços públicos e à rede socioassistencial</a:t>
          </a:r>
        </a:p>
      </dsp:txBody>
      <dsp:txXfrm>
        <a:off x="4027379" y="2651035"/>
        <a:ext cx="1511401" cy="1297817"/>
      </dsp:txXfrm>
    </dsp:sp>
    <dsp:sp modelId="{1E8B38B8-C517-5F42-9CE0-3AEBAA59BE97}">
      <dsp:nvSpPr>
        <dsp:cNvPr id="0" name=""/>
        <dsp:cNvSpPr/>
      </dsp:nvSpPr>
      <dsp:spPr>
        <a:xfrm>
          <a:off x="5239332" y="4107020"/>
          <a:ext cx="255431" cy="2203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893E0-9DC3-E24F-B861-B610F7F302A5}">
      <dsp:nvSpPr>
        <dsp:cNvPr id="0" name=""/>
        <dsp:cNvSpPr/>
      </dsp:nvSpPr>
      <dsp:spPr>
        <a:xfrm>
          <a:off x="5582338" y="3112378"/>
          <a:ext cx="2189741" cy="1880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27BC2-29C2-CA44-BD2B-563615219C96}">
      <dsp:nvSpPr>
        <dsp:cNvPr id="0" name=""/>
        <dsp:cNvSpPr/>
      </dsp:nvSpPr>
      <dsp:spPr>
        <a:xfrm>
          <a:off x="5668921" y="4358856"/>
          <a:ext cx="255431" cy="2203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C1604-0C40-1247-9C3C-05BA38DE8861}">
      <dsp:nvSpPr>
        <dsp:cNvPr id="0" name=""/>
        <dsp:cNvSpPr/>
      </dsp:nvSpPr>
      <dsp:spPr>
        <a:xfrm>
          <a:off x="0" y="2394879"/>
          <a:ext cx="2189741" cy="18802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Previne situações de </a:t>
          </a:r>
          <a:r>
            <a:rPr lang="pt-BR" sz="2000" kern="1200" dirty="0"/>
            <a:t>violência</a:t>
          </a:r>
          <a:r>
            <a:rPr lang="pt-BR" sz="1800" kern="1200" dirty="0"/>
            <a:t>, negligência, isolamento, entre outras</a:t>
          </a:r>
        </a:p>
      </dsp:txBody>
      <dsp:txXfrm>
        <a:off x="339170" y="2686119"/>
        <a:ext cx="1511401" cy="1297817"/>
      </dsp:txXfrm>
    </dsp:sp>
    <dsp:sp modelId="{7270B79F-2CBB-BA47-AF2E-25C66D57BA95}">
      <dsp:nvSpPr>
        <dsp:cNvPr id="0" name=""/>
        <dsp:cNvSpPr/>
      </dsp:nvSpPr>
      <dsp:spPr>
        <a:xfrm>
          <a:off x="3749493" y="2245498"/>
          <a:ext cx="255431" cy="2203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FD9B0-FCB2-FA47-9C08-B3079A0F79CC}">
      <dsp:nvSpPr>
        <dsp:cNvPr id="0" name=""/>
        <dsp:cNvSpPr/>
      </dsp:nvSpPr>
      <dsp:spPr>
        <a:xfrm>
          <a:off x="3732288" y="320044"/>
          <a:ext cx="2189741" cy="1880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F9517-6EC6-7A40-9EB3-154E8EB83D99}">
      <dsp:nvSpPr>
        <dsp:cNvPr id="0" name=""/>
        <dsp:cNvSpPr/>
      </dsp:nvSpPr>
      <dsp:spPr>
        <a:xfrm>
          <a:off x="3793824" y="1235117"/>
          <a:ext cx="255431" cy="2203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879A7-A318-6D42-AF39-806AF7854DC7}">
      <dsp:nvSpPr>
        <dsp:cNvPr id="0" name=""/>
        <dsp:cNvSpPr/>
      </dsp:nvSpPr>
      <dsp:spPr>
        <a:xfrm>
          <a:off x="5615512" y="1145903"/>
          <a:ext cx="2189741" cy="18802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Desenvolve autonomia e protagonismo das famílias</a:t>
          </a:r>
        </a:p>
      </dsp:txBody>
      <dsp:txXfrm>
        <a:off x="5954682" y="1437143"/>
        <a:ext cx="1511401" cy="1297817"/>
      </dsp:txXfrm>
    </dsp:sp>
    <dsp:sp modelId="{9A077FF5-493E-A948-BCA4-126049EA72FB}">
      <dsp:nvSpPr>
        <dsp:cNvPr id="0" name=""/>
        <dsp:cNvSpPr/>
      </dsp:nvSpPr>
      <dsp:spPr>
        <a:xfrm>
          <a:off x="7510347" y="2276363"/>
          <a:ext cx="255431" cy="2203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C347D-65AD-094B-8BBF-5ACD7897CE45}">
      <dsp:nvSpPr>
        <dsp:cNvPr id="0" name=""/>
        <dsp:cNvSpPr/>
      </dsp:nvSpPr>
      <dsp:spPr>
        <a:xfrm>
          <a:off x="7411760" y="8"/>
          <a:ext cx="2189741" cy="1880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131DA-5FA9-094E-A75D-E75B813B08DF}">
      <dsp:nvSpPr>
        <dsp:cNvPr id="0" name=""/>
        <dsp:cNvSpPr/>
      </dsp:nvSpPr>
      <dsp:spPr>
        <a:xfrm>
          <a:off x="7927164" y="2534253"/>
          <a:ext cx="255431" cy="2203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0A139-FAD9-B343-8E18-63DD3DCC04CE}">
      <dsp:nvSpPr>
        <dsp:cNvPr id="0" name=""/>
        <dsp:cNvSpPr/>
      </dsp:nvSpPr>
      <dsp:spPr>
        <a:xfrm>
          <a:off x="7449139" y="2027927"/>
          <a:ext cx="2189741" cy="18802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Fortalece os vínculos familiares e  </a:t>
          </a:r>
          <a:r>
            <a:rPr lang="pt-BR" sz="1600" kern="1200" dirty="0" err="1"/>
            <a:t>intergeracionais</a:t>
          </a:r>
          <a:endParaRPr lang="pt-BR" sz="1600" kern="1200" dirty="0"/>
        </a:p>
      </dsp:txBody>
      <dsp:txXfrm>
        <a:off x="7788309" y="2319167"/>
        <a:ext cx="1511401" cy="1297817"/>
      </dsp:txXfrm>
    </dsp:sp>
    <dsp:sp modelId="{CF6B09D9-92ED-1D48-BABD-66F9B48F50F0}">
      <dsp:nvSpPr>
        <dsp:cNvPr id="0" name=""/>
        <dsp:cNvSpPr/>
      </dsp:nvSpPr>
      <dsp:spPr>
        <a:xfrm>
          <a:off x="9394732" y="1264780"/>
          <a:ext cx="255431" cy="2203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6C66A-41B3-964A-885A-CBC20F02E9BA}">
      <dsp:nvSpPr>
        <dsp:cNvPr id="0" name=""/>
        <dsp:cNvSpPr/>
      </dsp:nvSpPr>
      <dsp:spPr>
        <a:xfrm>
          <a:off x="9343641" y="964435"/>
          <a:ext cx="2189741" cy="1880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39A19-75CF-DC47-A3E5-481E44CE22BE}">
      <dsp:nvSpPr>
        <dsp:cNvPr id="0" name=""/>
        <dsp:cNvSpPr/>
      </dsp:nvSpPr>
      <dsp:spPr>
        <a:xfrm>
          <a:off x="9820837" y="1512984"/>
          <a:ext cx="255431" cy="2203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50B48-8BD8-9D41-AEED-3D7BF82D9B85}">
      <dsp:nvSpPr>
        <dsp:cNvPr id="0" name=""/>
        <dsp:cNvSpPr/>
      </dsp:nvSpPr>
      <dsp:spPr>
        <a:xfrm>
          <a:off x="9420763" y="3149831"/>
          <a:ext cx="2189741" cy="18802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Desenvolve padrões não violentos de resolução de conflitos</a:t>
          </a:r>
        </a:p>
      </dsp:txBody>
      <dsp:txXfrm>
        <a:off x="9759933" y="3441071"/>
        <a:ext cx="1511401" cy="1297817"/>
      </dsp:txXfrm>
    </dsp:sp>
    <dsp:sp modelId="{9971A43E-6A27-A64F-A298-DD8A7216A4BF}">
      <dsp:nvSpPr>
        <dsp:cNvPr id="0" name=""/>
        <dsp:cNvSpPr/>
      </dsp:nvSpPr>
      <dsp:spPr>
        <a:xfrm>
          <a:off x="9818515" y="5193064"/>
          <a:ext cx="255431" cy="2203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30073-65CA-8F42-B8A5-38A055C11D8D}">
      <dsp:nvSpPr>
        <dsp:cNvPr id="0" name=""/>
        <dsp:cNvSpPr/>
      </dsp:nvSpPr>
      <dsp:spPr>
        <a:xfrm>
          <a:off x="7455840" y="4024729"/>
          <a:ext cx="2189741" cy="1880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03645-D156-5B4F-869A-107A22C4374D}">
      <dsp:nvSpPr>
        <dsp:cNvPr id="0" name=""/>
        <dsp:cNvSpPr/>
      </dsp:nvSpPr>
      <dsp:spPr>
        <a:xfrm>
          <a:off x="9412147" y="5400708"/>
          <a:ext cx="255431" cy="2203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8F459-B8BB-47AD-9E4A-9C2FE952DB78}">
      <dsp:nvSpPr>
        <dsp:cNvPr id="0" name=""/>
        <dsp:cNvSpPr/>
      </dsp:nvSpPr>
      <dsp:spPr>
        <a:xfrm>
          <a:off x="2642068" y="1635580"/>
          <a:ext cx="1152533" cy="1152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SCFV</a:t>
          </a:r>
        </a:p>
      </dsp:txBody>
      <dsp:txXfrm>
        <a:off x="2810853" y="1804365"/>
        <a:ext cx="814963" cy="814963"/>
      </dsp:txXfrm>
    </dsp:sp>
    <dsp:sp modelId="{FB669944-AE26-4F9B-B0EC-88A52CE0AB1E}">
      <dsp:nvSpPr>
        <dsp:cNvPr id="0" name=""/>
        <dsp:cNvSpPr/>
      </dsp:nvSpPr>
      <dsp:spPr>
        <a:xfrm rot="16200000">
          <a:off x="3057777" y="1145798"/>
          <a:ext cx="321116" cy="39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3105945" y="1272338"/>
        <a:ext cx="224781" cy="235117"/>
      </dsp:txXfrm>
    </dsp:sp>
    <dsp:sp modelId="{48C7A169-93DD-46FA-B244-755B0950426A}">
      <dsp:nvSpPr>
        <dsp:cNvPr id="0" name=""/>
        <dsp:cNvSpPr/>
      </dsp:nvSpPr>
      <dsp:spPr>
        <a:xfrm>
          <a:off x="2750331" y="164471"/>
          <a:ext cx="936006" cy="865229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0 A 6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ANOS</a:t>
          </a:r>
        </a:p>
      </dsp:txBody>
      <dsp:txXfrm>
        <a:off x="2887406" y="291181"/>
        <a:ext cx="661856" cy="611809"/>
      </dsp:txXfrm>
    </dsp:sp>
    <dsp:sp modelId="{0AAE95CE-AF14-4D47-B70F-A6AFB8C0D517}">
      <dsp:nvSpPr>
        <dsp:cNvPr id="0" name=""/>
        <dsp:cNvSpPr/>
      </dsp:nvSpPr>
      <dsp:spPr>
        <a:xfrm rot="19977984">
          <a:off x="3840957" y="1609703"/>
          <a:ext cx="346921" cy="39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3846643" y="1711727"/>
        <a:ext cx="242845" cy="235117"/>
      </dsp:txXfrm>
    </dsp:sp>
    <dsp:sp modelId="{83D1712A-6393-4E78-8D81-2025FC3DF103}">
      <dsp:nvSpPr>
        <dsp:cNvPr id="0" name=""/>
        <dsp:cNvSpPr/>
      </dsp:nvSpPr>
      <dsp:spPr>
        <a:xfrm>
          <a:off x="4264742" y="1008801"/>
          <a:ext cx="893939" cy="882056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6 A 15 ANOS</a:t>
          </a:r>
        </a:p>
      </dsp:txBody>
      <dsp:txXfrm>
        <a:off x="4395656" y="1137975"/>
        <a:ext cx="632111" cy="623708"/>
      </dsp:txXfrm>
    </dsp:sp>
    <dsp:sp modelId="{0856091D-77E2-4CBE-B6CE-F861E47FEF12}">
      <dsp:nvSpPr>
        <dsp:cNvPr id="0" name=""/>
        <dsp:cNvSpPr/>
      </dsp:nvSpPr>
      <dsp:spPr>
        <a:xfrm rot="1800000">
          <a:off x="3805061" y="2441182"/>
          <a:ext cx="299712" cy="39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3811084" y="2497076"/>
        <a:ext cx="209798" cy="235117"/>
      </dsp:txXfrm>
    </dsp:sp>
    <dsp:sp modelId="{B1ADA3D8-7F41-43AC-9271-706C9BE12BAA}">
      <dsp:nvSpPr>
        <dsp:cNvPr id="0" name=""/>
        <dsp:cNvSpPr/>
      </dsp:nvSpPr>
      <dsp:spPr>
        <a:xfrm>
          <a:off x="4139575" y="2558151"/>
          <a:ext cx="954366" cy="922153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15 A 17 ANOS</a:t>
          </a:r>
        </a:p>
      </dsp:txBody>
      <dsp:txXfrm>
        <a:off x="4279339" y="2693197"/>
        <a:ext cx="674838" cy="652061"/>
      </dsp:txXfrm>
    </dsp:sp>
    <dsp:sp modelId="{BAA70C9A-572D-46DC-B57C-0AB673472DA4}">
      <dsp:nvSpPr>
        <dsp:cNvPr id="0" name=""/>
        <dsp:cNvSpPr/>
      </dsp:nvSpPr>
      <dsp:spPr>
        <a:xfrm rot="5195556">
          <a:off x="3110764" y="2881889"/>
          <a:ext cx="318261" cy="39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3155666" y="2912606"/>
        <a:ext cx="222783" cy="235117"/>
      </dsp:txXfrm>
    </dsp:sp>
    <dsp:sp modelId="{14D74EB9-2B5B-4165-A874-C6FA00BFB28D}">
      <dsp:nvSpPr>
        <dsp:cNvPr id="0" name=""/>
        <dsp:cNvSpPr/>
      </dsp:nvSpPr>
      <dsp:spPr>
        <a:xfrm>
          <a:off x="2835107" y="3386040"/>
          <a:ext cx="953536" cy="793703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18 A 29 ANOS</a:t>
          </a:r>
        </a:p>
      </dsp:txBody>
      <dsp:txXfrm>
        <a:off x="2974749" y="3502275"/>
        <a:ext cx="674252" cy="561233"/>
      </dsp:txXfrm>
    </dsp:sp>
    <dsp:sp modelId="{4C582C99-AA71-4064-92AB-84CDE035EE3E}">
      <dsp:nvSpPr>
        <dsp:cNvPr id="0" name=""/>
        <dsp:cNvSpPr/>
      </dsp:nvSpPr>
      <dsp:spPr>
        <a:xfrm rot="9000000">
          <a:off x="2333397" y="2440651"/>
          <a:ext cx="298551" cy="39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 rot="10800000">
        <a:off x="2416962" y="2496632"/>
        <a:ext cx="208986" cy="235117"/>
      </dsp:txXfrm>
    </dsp:sp>
    <dsp:sp modelId="{20F8729B-E9A5-42B1-9E7C-CE4BC7B914B1}">
      <dsp:nvSpPr>
        <dsp:cNvPr id="0" name=""/>
        <dsp:cNvSpPr/>
      </dsp:nvSpPr>
      <dsp:spPr>
        <a:xfrm>
          <a:off x="1337633" y="2563562"/>
          <a:ext cx="964555" cy="911331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30 A 59 ANOS</a:t>
          </a:r>
        </a:p>
      </dsp:txBody>
      <dsp:txXfrm>
        <a:off x="1478889" y="2697023"/>
        <a:ext cx="682043" cy="644409"/>
      </dsp:txXfrm>
    </dsp:sp>
    <dsp:sp modelId="{4DD21C17-868A-4AC0-AE93-160EC8466350}">
      <dsp:nvSpPr>
        <dsp:cNvPr id="0" name=""/>
        <dsp:cNvSpPr/>
      </dsp:nvSpPr>
      <dsp:spPr>
        <a:xfrm rot="12600000">
          <a:off x="2320905" y="1586760"/>
          <a:ext cx="308216" cy="39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 rot="10800000">
        <a:off x="2407176" y="1688248"/>
        <a:ext cx="215751" cy="235117"/>
      </dsp:txXfrm>
    </dsp:sp>
    <dsp:sp modelId="{591D87A7-DC88-482B-9D81-D0CE4613B317}">
      <dsp:nvSpPr>
        <dsp:cNvPr id="0" name=""/>
        <dsp:cNvSpPr/>
      </dsp:nvSpPr>
      <dsp:spPr>
        <a:xfrm>
          <a:off x="1373459" y="910911"/>
          <a:ext cx="892902" cy="987110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IDOSOS ACIMA DE 60 ANOS</a:t>
          </a:r>
        </a:p>
      </dsp:txBody>
      <dsp:txXfrm>
        <a:off x="1504221" y="1055470"/>
        <a:ext cx="631378" cy="697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0.34286</cdr:x>
      <cdr:y>0.00739</cdr:y>
    </cdr:from>
    <cdr:to>
      <cdr:x>0.76975</cdr:x>
      <cdr:y>0.08374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943099" y="28575"/>
          <a:ext cx="24193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60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62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80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60770-C9BC-49B8-BDB2-E56B22DC98FB}" type="datetime1">
              <a:rPr lang="en-US" smtClean="0"/>
              <a:t>3/5/2021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66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9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6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1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55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74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3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01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3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14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uas.com.br/blog/psicologo-no-cras-e-no-crea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fif"/><Relationship Id="rId3" Type="http://schemas.openxmlformats.org/officeDocument/2006/relationships/image" Target="../media/image37.jpeg"/><Relationship Id="rId7" Type="http://schemas.openxmlformats.org/officeDocument/2006/relationships/image" Target="../media/image41.jf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fif"/><Relationship Id="rId5" Type="http://schemas.openxmlformats.org/officeDocument/2006/relationships/image" Target="../media/image39.jfif"/><Relationship Id="rId10" Type="http://schemas.openxmlformats.org/officeDocument/2006/relationships/image" Target="../media/image44.jfif"/><Relationship Id="rId4" Type="http://schemas.openxmlformats.org/officeDocument/2006/relationships/image" Target="../media/image38.jfif"/><Relationship Id="rId9" Type="http://schemas.openxmlformats.org/officeDocument/2006/relationships/image" Target="../media/image43.jf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fif"/><Relationship Id="rId5" Type="http://schemas.openxmlformats.org/officeDocument/2006/relationships/image" Target="../media/image48.jpeg"/><Relationship Id="rId4" Type="http://schemas.openxmlformats.org/officeDocument/2006/relationships/image" Target="../media/image47.jf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ds.gov.br/redesuas/wp-content/uploads/2020/12/Perguntas_Frequentes_Servico_Convivencia_Fortalecimento_Vinculos_SCFV.pdf" TargetMode="External"/><Relationship Id="rId2" Type="http://schemas.openxmlformats.org/officeDocument/2006/relationships/hyperlink" Target="http://www.mds.gov.br/webarquivos/arquivo/assistencia_social/cartilha_paif_251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mds.gov.br/redesuas/sistemas-de-informacoes-do-suas-rma-sisc-e-sisacessuas" TargetMode="External"/><Relationship Id="rId4" Type="http://schemas.openxmlformats.org/officeDocument/2006/relationships/hyperlink" Target="https://www.mds.gov.br/webarquivos/publicacao/assistencia_social/Catalogo/cartilha_bpc_2017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fif"/><Relationship Id="rId2" Type="http://schemas.openxmlformats.org/officeDocument/2006/relationships/image" Target="../media/image5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fif"/><Relationship Id="rId5" Type="http://schemas.openxmlformats.org/officeDocument/2006/relationships/image" Target="../media/image55.jfif"/><Relationship Id="rId4" Type="http://schemas.openxmlformats.org/officeDocument/2006/relationships/image" Target="../media/image54.jf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ds.gov.br/webarquivos/publicacao/bolsa_familia/Cadernos/Coletanea_LegislacaoBasica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cpsb@sedhast.ms.gov.br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4346" y="2148403"/>
            <a:ext cx="8531290" cy="2203677"/>
          </a:xfrm>
        </p:spPr>
        <p:txBody>
          <a:bodyPr/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Coordenadoria de Proteção Social Básica - 2021</a:t>
            </a:r>
          </a:p>
        </p:txBody>
      </p:sp>
    </p:spTree>
    <p:extLst>
      <p:ext uri="{BB962C8B-B14F-4D97-AF65-F5344CB8AC3E}">
        <p14:creationId xmlns:p14="http://schemas.microsoft.com/office/powerpoint/2010/main" val="400165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1085" y="229706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/>
              <a:t>Assessoria aos municípios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2051" y="1974573"/>
            <a:ext cx="9776791" cy="395059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2600" dirty="0">
                <a:cs typeface="Arial" panose="020B0604020202020204" pitchFamily="34" charset="0"/>
              </a:rPr>
              <a:t>Coordena e articula o acompanhamento das condicionalidades do Programa Bolsa Família; </a:t>
            </a:r>
            <a:endParaRPr lang="pt-BR" altLang="pt-BR" sz="2600" dirty="0"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t-BR" altLang="pt-BR" sz="2600" dirty="0">
                <a:cs typeface="Arial" pitchFamily="34" charset="0"/>
              </a:rPr>
              <a:t>Analisar demandas e emitir pareceres técnicos nas solicitações dos órgãos gestores municipais;</a:t>
            </a:r>
          </a:p>
          <a:p>
            <a:pPr algn="just">
              <a:lnSpc>
                <a:spcPct val="170000"/>
              </a:lnSpc>
            </a:pPr>
            <a:r>
              <a:rPr lang="pt-BR" altLang="pt-BR" sz="2600" dirty="0">
                <a:cs typeface="Arial" pitchFamily="34" charset="0"/>
              </a:rPr>
              <a:t>Capacitar gestores e técnicos dos municípios p</a:t>
            </a:r>
            <a:r>
              <a:rPr lang="pt-BR" sz="2600" dirty="0"/>
              <a:t>riorizando informações que se referem aos instrumentos normativos, aos sistemas e aos procedimentos operacionais relativos à gestão;</a:t>
            </a:r>
            <a:endParaRPr lang="pt-BR" altLang="pt-BR" sz="2600" dirty="0"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t-BR" alt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320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4953" y="300980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Assessoria</a:t>
            </a:r>
            <a:r>
              <a:rPr lang="pt-BR" b="1" dirty="0"/>
              <a:t> aos municípios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3635" y="2378592"/>
            <a:ext cx="9353007" cy="32134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cs typeface="Arial" panose="020B0604020202020204" pitchFamily="34" charset="0"/>
              </a:rPr>
              <a:t> Promoção da a</a:t>
            </a:r>
            <a:r>
              <a:rPr lang="x-none" dirty="0">
                <a:cs typeface="Arial" panose="020B0604020202020204" pitchFamily="34" charset="0"/>
              </a:rPr>
              <a:t>r</a:t>
            </a:r>
            <a:r>
              <a:rPr lang="pt-BR" dirty="0" err="1">
                <a:cs typeface="Arial" panose="020B0604020202020204" pitchFamily="34" charset="0"/>
              </a:rPr>
              <a:t>ticulação</a:t>
            </a:r>
            <a:r>
              <a:rPr lang="pt-BR" dirty="0">
                <a:cs typeface="Arial" panose="020B0604020202020204" pitchFamily="34" charset="0"/>
              </a:rPr>
              <a:t> </a:t>
            </a:r>
            <a:r>
              <a:rPr lang="pt-BR" dirty="0" err="1">
                <a:cs typeface="Arial" panose="020B0604020202020204" pitchFamily="34" charset="0"/>
              </a:rPr>
              <a:t>intersetorial</a:t>
            </a:r>
            <a:r>
              <a:rPr lang="pt-BR" dirty="0">
                <a:cs typeface="Arial" panose="020B0604020202020204" pitchFamily="34" charset="0"/>
              </a:rPr>
              <a:t>, que</a:t>
            </a:r>
            <a:r>
              <a:rPr lang="pt-BR" dirty="0"/>
              <a:t> possibilita o diálogo da Assistência Social com outras políticas e setores e, principalmente, o acesso das famílias aos serviços setoriais em sua totalidade.</a:t>
            </a:r>
            <a:endParaRPr lang="pt-BR" altLang="pt-BR" dirty="0"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879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206231"/>
              </p:ext>
            </p:extLst>
          </p:nvPr>
        </p:nvGraphicFramePr>
        <p:xfrm>
          <a:off x="812073" y="1632857"/>
          <a:ext cx="10644051" cy="4883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976619" y="671724"/>
            <a:ext cx="737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+mj-lt"/>
              </a:rPr>
              <a:t>Estatística do Ano de 2019 da CPSB </a:t>
            </a:r>
          </a:p>
        </p:txBody>
      </p:sp>
    </p:spTree>
    <p:extLst>
      <p:ext uri="{BB962C8B-B14F-4D97-AF65-F5344CB8AC3E}">
        <p14:creationId xmlns:p14="http://schemas.microsoft.com/office/powerpoint/2010/main" val="3406388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85800" y="2436231"/>
            <a:ext cx="2503169" cy="63500"/>
          </a:xfrm>
          <a:custGeom>
            <a:avLst/>
            <a:gdLst/>
            <a:ahLst/>
            <a:cxnLst/>
            <a:rect l="l" t="t" r="r" b="b"/>
            <a:pathLst>
              <a:path w="3754754" h="95250">
                <a:moveTo>
                  <a:pt x="0" y="0"/>
                </a:moveTo>
                <a:lnTo>
                  <a:pt x="3754487" y="0"/>
                </a:lnTo>
                <a:lnTo>
                  <a:pt x="3754487" y="95068"/>
                </a:lnTo>
                <a:lnTo>
                  <a:pt x="0" y="95068"/>
                </a:lnTo>
                <a:lnTo>
                  <a:pt x="0" y="0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685801" y="2499610"/>
            <a:ext cx="63923" cy="3601720"/>
          </a:xfrm>
          <a:custGeom>
            <a:avLst/>
            <a:gdLst/>
            <a:ahLst/>
            <a:cxnLst/>
            <a:rect l="l" t="t" r="r" b="b"/>
            <a:pathLst>
              <a:path w="95884" h="5402580">
                <a:moveTo>
                  <a:pt x="0" y="0"/>
                </a:moveTo>
                <a:lnTo>
                  <a:pt x="95459" y="0"/>
                </a:lnTo>
                <a:lnTo>
                  <a:pt x="95459" y="5402438"/>
                </a:lnTo>
                <a:lnTo>
                  <a:pt x="0" y="5402438"/>
                </a:lnTo>
                <a:lnTo>
                  <a:pt x="0" y="0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685800" y="6101235"/>
            <a:ext cx="2503169" cy="64347"/>
          </a:xfrm>
          <a:custGeom>
            <a:avLst/>
            <a:gdLst/>
            <a:ahLst/>
            <a:cxnLst/>
            <a:rect l="l" t="t" r="r" b="b"/>
            <a:pathLst>
              <a:path w="3754754" h="96520">
                <a:moveTo>
                  <a:pt x="0" y="0"/>
                </a:moveTo>
                <a:lnTo>
                  <a:pt x="3754487" y="0"/>
                </a:lnTo>
                <a:lnTo>
                  <a:pt x="3754487" y="96336"/>
                </a:lnTo>
                <a:lnTo>
                  <a:pt x="0" y="96336"/>
                </a:lnTo>
                <a:lnTo>
                  <a:pt x="0" y="0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3123798" y="2499629"/>
            <a:ext cx="65193" cy="3601297"/>
          </a:xfrm>
          <a:custGeom>
            <a:avLst/>
            <a:gdLst/>
            <a:ahLst/>
            <a:cxnLst/>
            <a:rect l="l" t="t" r="r" b="b"/>
            <a:pathLst>
              <a:path w="97789" h="5401945">
                <a:moveTo>
                  <a:pt x="97490" y="5401781"/>
                </a:moveTo>
                <a:lnTo>
                  <a:pt x="0" y="5401781"/>
                </a:lnTo>
                <a:lnTo>
                  <a:pt x="0" y="0"/>
                </a:lnTo>
                <a:lnTo>
                  <a:pt x="97490" y="0"/>
                </a:lnTo>
                <a:lnTo>
                  <a:pt x="97490" y="5401781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90952" y="630258"/>
            <a:ext cx="8429295" cy="565112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8467" algn="ctr">
              <a:lnSpc>
                <a:spcPct val="100000"/>
              </a:lnSpc>
              <a:spcBef>
                <a:spcPts val="87"/>
              </a:spcBef>
            </a:pPr>
            <a:r>
              <a:rPr lang="pt-BR" sz="3400" b="1" spc="373" dirty="0">
                <a:cs typeface="Arial"/>
              </a:rPr>
              <a:t>Recomendações da </a:t>
            </a:r>
            <a:r>
              <a:rPr sz="3400" b="1" spc="373" dirty="0" err="1">
                <a:cs typeface="Arial"/>
              </a:rPr>
              <a:t>Portaria</a:t>
            </a:r>
            <a:r>
              <a:rPr lang="pt-BR" sz="3400" b="1" spc="373" dirty="0">
                <a:cs typeface="Arial"/>
              </a:rPr>
              <a:t> nº</a:t>
            </a:r>
            <a:r>
              <a:rPr sz="3400" b="1" spc="-57" dirty="0">
                <a:cs typeface="Arial"/>
              </a:rPr>
              <a:t> </a:t>
            </a:r>
            <a:r>
              <a:rPr sz="3400" b="1" spc="230" dirty="0">
                <a:cs typeface="Arial"/>
              </a:rPr>
              <a:t>100</a:t>
            </a:r>
            <a:r>
              <a:rPr lang="pt-BR" sz="3400" b="1" dirty="0"/>
              <a:t> </a:t>
            </a:r>
            <a:r>
              <a:rPr lang="pt-BR" sz="3600" spc="373" dirty="0">
                <a:latin typeface="Arial Black" panose="020B0A04020102020204" pitchFamily="34" charset="0"/>
                <a:cs typeface="Arial"/>
              </a:rPr>
              <a:t> </a:t>
            </a:r>
            <a:endParaRPr sz="3600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522" y="3003420"/>
            <a:ext cx="2374477" cy="20679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50377" rIns="0" bIns="0" rtlCol="0">
            <a:spAutoFit/>
          </a:bodyPr>
          <a:lstStyle/>
          <a:p>
            <a:pPr marL="489821" marR="488128" algn="ctr">
              <a:lnSpc>
                <a:spcPts val="2753"/>
              </a:lnSpc>
              <a:spcBef>
                <a:spcPts val="397"/>
              </a:spcBef>
            </a:pPr>
            <a:r>
              <a:rPr sz="1600" dirty="0">
                <a:latin typeface="Arial Black"/>
                <a:cs typeface="Arial Black"/>
              </a:rPr>
              <a:t>SERVIÇOS</a:t>
            </a:r>
          </a:p>
          <a:p>
            <a:pPr marL="358581" marR="357311" algn="ctr">
              <a:lnSpc>
                <a:spcPct val="103699"/>
              </a:lnSpc>
              <a:spcBef>
                <a:spcPts val="690"/>
              </a:spcBef>
            </a:pPr>
            <a:r>
              <a:rPr sz="1400" spc="-17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Garantir </a:t>
            </a:r>
            <a:r>
              <a:rPr sz="1400" spc="-67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 </a:t>
            </a:r>
            <a:r>
              <a:rPr sz="1400" spc="-3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continuidade</a:t>
            </a:r>
            <a:r>
              <a:rPr sz="1400" spc="2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spc="3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  atendimento </a:t>
            </a:r>
            <a:r>
              <a:rPr sz="1400" spc="-57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nas  </a:t>
            </a:r>
            <a:r>
              <a:rPr sz="1400" spc="-3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unidades</a:t>
            </a:r>
            <a:r>
              <a:rPr sz="1400" spc="-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400" spc="3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 CRAS</a:t>
            </a:r>
            <a:r>
              <a:rPr sz="1400" spc="-9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sz="1400" spc="1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t-BR" sz="1400" spc="1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Promovendo acesso aos serviços e  benefícios </a:t>
            </a:r>
            <a:endParaRPr lang="pt-BR" sz="1400" spc="-37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08181" y="6101235"/>
            <a:ext cx="2503169" cy="64347"/>
          </a:xfrm>
          <a:custGeom>
            <a:avLst/>
            <a:gdLst/>
            <a:ahLst/>
            <a:cxnLst/>
            <a:rect l="l" t="t" r="r" b="b"/>
            <a:pathLst>
              <a:path w="3754755" h="96520">
                <a:moveTo>
                  <a:pt x="0" y="0"/>
                </a:moveTo>
                <a:lnTo>
                  <a:pt x="3754487" y="0"/>
                </a:lnTo>
                <a:lnTo>
                  <a:pt x="3754487" y="96336"/>
                </a:lnTo>
                <a:lnTo>
                  <a:pt x="0" y="96336"/>
                </a:lnTo>
                <a:lnTo>
                  <a:pt x="0" y="0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11446179" y="2499629"/>
            <a:ext cx="65193" cy="3601297"/>
          </a:xfrm>
          <a:custGeom>
            <a:avLst/>
            <a:gdLst/>
            <a:ahLst/>
            <a:cxnLst/>
            <a:rect l="l" t="t" r="r" b="b"/>
            <a:pathLst>
              <a:path w="97790" h="5401945">
                <a:moveTo>
                  <a:pt x="97490" y="5401781"/>
                </a:moveTo>
                <a:lnTo>
                  <a:pt x="0" y="5401781"/>
                </a:lnTo>
                <a:lnTo>
                  <a:pt x="0" y="0"/>
                </a:lnTo>
                <a:lnTo>
                  <a:pt x="97490" y="0"/>
                </a:lnTo>
                <a:lnTo>
                  <a:pt x="97490" y="5401781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 txBox="1"/>
          <p:nvPr/>
        </p:nvSpPr>
        <p:spPr>
          <a:xfrm>
            <a:off x="9071820" y="3030064"/>
            <a:ext cx="2374477" cy="2074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50377" rIns="0" bIns="0" rtlCol="0">
            <a:spAutoFit/>
          </a:bodyPr>
          <a:lstStyle/>
          <a:p>
            <a:pPr marL="265867" marR="264597" algn="ctr">
              <a:lnSpc>
                <a:spcPts val="2753"/>
              </a:lnSpc>
              <a:spcBef>
                <a:spcPts val="397"/>
              </a:spcBef>
            </a:pPr>
            <a:r>
              <a:rPr sz="1600" dirty="0">
                <a:latin typeface="Arial Black"/>
                <a:cs typeface="Arial Black"/>
              </a:rPr>
              <a:t>AS OFERTAS</a:t>
            </a:r>
          </a:p>
          <a:p>
            <a:pPr marL="216758" marR="215487" algn="ctr">
              <a:lnSpc>
                <a:spcPct val="101699"/>
              </a:lnSpc>
              <a:spcBef>
                <a:spcPts val="677"/>
              </a:spcBef>
            </a:pPr>
            <a:r>
              <a:rPr sz="1433" spc="-20" dirty="0">
                <a:latin typeface="Microsoft Sans Serif"/>
                <a:cs typeface="Microsoft Sans Serif"/>
              </a:rPr>
              <a:t>Potencializar </a:t>
            </a:r>
            <a:r>
              <a:rPr sz="1433" spc="-53" dirty="0">
                <a:latin typeface="Microsoft Sans Serif"/>
                <a:cs typeface="Microsoft Sans Serif"/>
              </a:rPr>
              <a:t>e </a:t>
            </a:r>
            <a:r>
              <a:rPr sz="1433" spc="-3" dirty="0">
                <a:latin typeface="Microsoft Sans Serif"/>
                <a:cs typeface="Microsoft Sans Serif"/>
              </a:rPr>
              <a:t>qualificar  </a:t>
            </a:r>
            <a:r>
              <a:rPr sz="1433" spc="-17" dirty="0">
                <a:latin typeface="Microsoft Sans Serif"/>
                <a:cs typeface="Microsoft Sans Serif"/>
              </a:rPr>
              <a:t>o </a:t>
            </a:r>
            <a:r>
              <a:rPr sz="1433" spc="20" dirty="0">
                <a:latin typeface="Microsoft Sans Serif"/>
                <a:cs typeface="Microsoft Sans Serif"/>
              </a:rPr>
              <a:t>atendimento</a:t>
            </a:r>
            <a:r>
              <a:rPr sz="1433" spc="-76" dirty="0">
                <a:latin typeface="Microsoft Sans Serif"/>
                <a:cs typeface="Microsoft Sans Serif"/>
              </a:rPr>
              <a:t> </a:t>
            </a:r>
            <a:r>
              <a:rPr sz="1433" spc="-13" dirty="0">
                <a:latin typeface="Microsoft Sans Serif"/>
                <a:cs typeface="Microsoft Sans Serif"/>
              </a:rPr>
              <a:t>prestado  </a:t>
            </a:r>
            <a:r>
              <a:rPr sz="1433" spc="-40" dirty="0">
                <a:latin typeface="Microsoft Sans Serif"/>
                <a:cs typeface="Microsoft Sans Serif"/>
              </a:rPr>
              <a:t>pelas </a:t>
            </a:r>
            <a:r>
              <a:rPr sz="1433" spc="-13" dirty="0">
                <a:latin typeface="Microsoft Sans Serif"/>
                <a:cs typeface="Microsoft Sans Serif"/>
              </a:rPr>
              <a:t>equipes</a:t>
            </a:r>
            <a:r>
              <a:rPr sz="1100" spc="-13" dirty="0">
                <a:latin typeface="Gill Sans MT"/>
                <a:cs typeface="Gill Sans MT"/>
              </a:rPr>
              <a:t>,  </a:t>
            </a:r>
            <a:r>
              <a:rPr sz="1433" spc="7" dirty="0">
                <a:latin typeface="Microsoft Sans Serif"/>
                <a:cs typeface="Microsoft Sans Serif"/>
              </a:rPr>
              <a:t>adaptando </a:t>
            </a:r>
            <a:r>
              <a:rPr sz="1433" spc="-17" dirty="0">
                <a:latin typeface="Microsoft Sans Serif"/>
                <a:cs typeface="Microsoft Sans Serif"/>
              </a:rPr>
              <a:t>o </a:t>
            </a:r>
            <a:r>
              <a:rPr sz="1433" spc="-30" dirty="0">
                <a:latin typeface="Microsoft Sans Serif"/>
                <a:cs typeface="Microsoft Sans Serif"/>
              </a:rPr>
              <a:t>Trabalho  </a:t>
            </a:r>
            <a:r>
              <a:rPr sz="1433" spc="-43" dirty="0">
                <a:latin typeface="Microsoft Sans Serif"/>
                <a:cs typeface="Microsoft Sans Serif"/>
              </a:rPr>
              <a:t>Social </a:t>
            </a:r>
            <a:r>
              <a:rPr sz="1433" spc="33" dirty="0">
                <a:latin typeface="Microsoft Sans Serif"/>
                <a:cs typeface="Microsoft Sans Serif"/>
              </a:rPr>
              <a:t>com </a:t>
            </a:r>
            <a:r>
              <a:rPr sz="1433" spc="-37" dirty="0">
                <a:latin typeface="Microsoft Sans Serif"/>
                <a:cs typeface="Microsoft Sans Serif"/>
              </a:rPr>
              <a:t>Famílias </a:t>
            </a:r>
            <a:r>
              <a:rPr sz="1433" spc="-43" dirty="0">
                <a:latin typeface="Microsoft Sans Serif"/>
                <a:cs typeface="Microsoft Sans Serif"/>
              </a:rPr>
              <a:t>ao  </a:t>
            </a:r>
            <a:r>
              <a:rPr sz="1433" spc="7" dirty="0">
                <a:latin typeface="Microsoft Sans Serif"/>
                <a:cs typeface="Microsoft Sans Serif"/>
              </a:rPr>
              <a:t>contexto </a:t>
            </a:r>
            <a:r>
              <a:rPr sz="1433" spc="3" dirty="0">
                <a:latin typeface="Microsoft Sans Serif"/>
                <a:cs typeface="Microsoft Sans Serif"/>
              </a:rPr>
              <a:t>de</a:t>
            </a:r>
            <a:r>
              <a:rPr sz="1433" spc="-113" dirty="0">
                <a:latin typeface="Microsoft Sans Serif"/>
                <a:cs typeface="Microsoft Sans Serif"/>
              </a:rPr>
              <a:t> </a:t>
            </a:r>
            <a:r>
              <a:rPr sz="1433" spc="-10" dirty="0">
                <a:latin typeface="Microsoft Sans Serif"/>
                <a:cs typeface="Microsoft Sans Serif"/>
              </a:rPr>
              <a:t>emergência  </a:t>
            </a:r>
            <a:r>
              <a:rPr sz="1433" spc="33" dirty="0">
                <a:latin typeface="Microsoft Sans Serif"/>
                <a:cs typeface="Microsoft Sans Serif"/>
              </a:rPr>
              <a:t>em</a:t>
            </a:r>
            <a:r>
              <a:rPr sz="1433" spc="-43" dirty="0">
                <a:latin typeface="Microsoft Sans Serif"/>
                <a:cs typeface="Microsoft Sans Serif"/>
              </a:rPr>
              <a:t> </a:t>
            </a:r>
            <a:r>
              <a:rPr sz="1433" spc="-40" dirty="0">
                <a:latin typeface="Microsoft Sans Serif"/>
                <a:cs typeface="Microsoft Sans Serif"/>
              </a:rPr>
              <a:t>saúde</a:t>
            </a:r>
            <a:endParaRPr sz="1433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70981" y="2499610"/>
            <a:ext cx="63923" cy="3601720"/>
          </a:xfrm>
          <a:custGeom>
            <a:avLst/>
            <a:gdLst/>
            <a:ahLst/>
            <a:cxnLst/>
            <a:rect l="l" t="t" r="r" b="b"/>
            <a:pathLst>
              <a:path w="95885" h="5402580">
                <a:moveTo>
                  <a:pt x="0" y="0"/>
                </a:moveTo>
                <a:lnTo>
                  <a:pt x="95459" y="0"/>
                </a:lnTo>
                <a:lnTo>
                  <a:pt x="95459" y="5402438"/>
                </a:lnTo>
                <a:lnTo>
                  <a:pt x="0" y="5402438"/>
                </a:lnTo>
                <a:lnTo>
                  <a:pt x="0" y="0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3470981" y="6101235"/>
            <a:ext cx="2503169" cy="64347"/>
          </a:xfrm>
          <a:custGeom>
            <a:avLst/>
            <a:gdLst/>
            <a:ahLst/>
            <a:cxnLst/>
            <a:rect l="l" t="t" r="r" b="b"/>
            <a:pathLst>
              <a:path w="3754754" h="96520">
                <a:moveTo>
                  <a:pt x="0" y="0"/>
                </a:moveTo>
                <a:lnTo>
                  <a:pt x="3754487" y="0"/>
                </a:lnTo>
                <a:lnTo>
                  <a:pt x="3754487" y="96336"/>
                </a:lnTo>
                <a:lnTo>
                  <a:pt x="0" y="96336"/>
                </a:lnTo>
                <a:lnTo>
                  <a:pt x="0" y="0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5908979" y="2499629"/>
            <a:ext cx="65193" cy="3601297"/>
          </a:xfrm>
          <a:custGeom>
            <a:avLst/>
            <a:gdLst/>
            <a:ahLst/>
            <a:cxnLst/>
            <a:rect l="l" t="t" r="r" b="b"/>
            <a:pathLst>
              <a:path w="97790" h="5401945">
                <a:moveTo>
                  <a:pt x="97490" y="5401781"/>
                </a:moveTo>
                <a:lnTo>
                  <a:pt x="0" y="5401781"/>
                </a:lnTo>
                <a:lnTo>
                  <a:pt x="0" y="0"/>
                </a:lnTo>
                <a:lnTo>
                  <a:pt x="97490" y="0"/>
                </a:lnTo>
                <a:lnTo>
                  <a:pt x="97490" y="5401781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 txBox="1"/>
          <p:nvPr/>
        </p:nvSpPr>
        <p:spPr>
          <a:xfrm>
            <a:off x="3429946" y="3030064"/>
            <a:ext cx="2479033" cy="21660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138007" rIns="0" bIns="0" rtlCol="0">
            <a:spAutoFit/>
          </a:bodyPr>
          <a:lstStyle/>
          <a:p>
            <a:pPr algn="ctr">
              <a:spcBef>
                <a:spcPts val="1087"/>
              </a:spcBef>
            </a:pPr>
            <a:r>
              <a:rPr sz="1600" dirty="0">
                <a:latin typeface="Arial Black"/>
                <a:cs typeface="Arial Black"/>
              </a:rPr>
              <a:t>PREVENÇÃO</a:t>
            </a:r>
          </a:p>
          <a:p>
            <a:pPr marL="243429" marR="242159" indent="-423" algn="ctr">
              <a:lnSpc>
                <a:spcPct val="101899"/>
              </a:lnSpc>
              <a:spcBef>
                <a:spcPts val="713"/>
              </a:spcBef>
            </a:pPr>
            <a:r>
              <a:rPr sz="1400" spc="-3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Disseminar</a:t>
            </a:r>
            <a:r>
              <a:rPr sz="1400" spc="-3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spc="-1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informações</a:t>
            </a:r>
            <a:r>
              <a:rPr lang="pt-BR" sz="1400" spc="-1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spc="-37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sobre</a:t>
            </a:r>
            <a:r>
              <a:rPr sz="1400" spc="-37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spc="-127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 </a:t>
            </a:r>
            <a:r>
              <a:rPr sz="1400" spc="-17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formas </a:t>
            </a:r>
            <a:r>
              <a:rPr sz="1400" spc="1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  </a:t>
            </a:r>
            <a:r>
              <a:rPr sz="1400" spc="-2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prevenção</a:t>
            </a:r>
            <a:r>
              <a:rPr sz="1400" spc="-6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spc="-47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ao</a:t>
            </a:r>
            <a:r>
              <a:rPr sz="1400" spc="-6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spc="-2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novo </a:t>
            </a:r>
            <a:r>
              <a:rPr sz="1400" spc="-7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spc="-27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coronavírus </a:t>
            </a:r>
            <a:r>
              <a:rPr sz="1400" spc="-6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 </a:t>
            </a:r>
            <a:r>
              <a:rPr sz="1400" spc="-13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recomendações</a:t>
            </a:r>
            <a:r>
              <a:rPr sz="1400" spc="-1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sz="1400" spc="-2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para </a:t>
            </a:r>
            <a:r>
              <a:rPr sz="1400" spc="-13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 </a:t>
            </a:r>
            <a:r>
              <a:rPr sz="1400" spc="37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atendimento</a:t>
            </a:r>
            <a:r>
              <a:rPr sz="1400" spc="37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sz="1400" spc="-37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seguro</a:t>
            </a:r>
            <a:r>
              <a:rPr lang="pt-BR" sz="1400" spc="-37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 marL="243429" marR="242159" indent="-423" algn="just">
              <a:lnSpc>
                <a:spcPct val="101899"/>
              </a:lnSpc>
              <a:spcBef>
                <a:spcPts val="713"/>
              </a:spcBef>
            </a:pPr>
            <a:endParaRPr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248400" y="2499610"/>
            <a:ext cx="63923" cy="3601720"/>
          </a:xfrm>
          <a:custGeom>
            <a:avLst/>
            <a:gdLst/>
            <a:ahLst/>
            <a:cxnLst/>
            <a:rect l="l" t="t" r="r" b="b"/>
            <a:pathLst>
              <a:path w="95884" h="5402580">
                <a:moveTo>
                  <a:pt x="0" y="0"/>
                </a:moveTo>
                <a:lnTo>
                  <a:pt x="95459" y="0"/>
                </a:lnTo>
                <a:lnTo>
                  <a:pt x="95459" y="5402438"/>
                </a:lnTo>
                <a:lnTo>
                  <a:pt x="0" y="5402438"/>
                </a:lnTo>
                <a:lnTo>
                  <a:pt x="0" y="0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6248400" y="6101235"/>
            <a:ext cx="2503169" cy="64347"/>
          </a:xfrm>
          <a:custGeom>
            <a:avLst/>
            <a:gdLst/>
            <a:ahLst/>
            <a:cxnLst/>
            <a:rect l="l" t="t" r="r" b="b"/>
            <a:pathLst>
              <a:path w="3754755" h="96520">
                <a:moveTo>
                  <a:pt x="0" y="0"/>
                </a:moveTo>
                <a:lnTo>
                  <a:pt x="3754487" y="0"/>
                </a:lnTo>
                <a:lnTo>
                  <a:pt x="3754487" y="96336"/>
                </a:lnTo>
                <a:lnTo>
                  <a:pt x="0" y="96336"/>
                </a:lnTo>
                <a:lnTo>
                  <a:pt x="0" y="0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8686398" y="2499629"/>
            <a:ext cx="65193" cy="3601297"/>
          </a:xfrm>
          <a:custGeom>
            <a:avLst/>
            <a:gdLst/>
            <a:ahLst/>
            <a:cxnLst/>
            <a:rect l="l" t="t" r="r" b="b"/>
            <a:pathLst>
              <a:path w="97790" h="5401945">
                <a:moveTo>
                  <a:pt x="97490" y="5401781"/>
                </a:moveTo>
                <a:lnTo>
                  <a:pt x="0" y="5401781"/>
                </a:lnTo>
                <a:lnTo>
                  <a:pt x="0" y="0"/>
                </a:lnTo>
                <a:lnTo>
                  <a:pt x="97490" y="0"/>
                </a:lnTo>
                <a:lnTo>
                  <a:pt x="97490" y="5401781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 txBox="1"/>
          <p:nvPr/>
        </p:nvSpPr>
        <p:spPr>
          <a:xfrm>
            <a:off x="6312040" y="3030064"/>
            <a:ext cx="2374477" cy="22991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50377" rIns="0" bIns="0" rtlCol="0">
            <a:spAutoFit/>
          </a:bodyPr>
          <a:lstStyle/>
          <a:p>
            <a:pPr marL="289574" marR="288304" algn="ctr">
              <a:lnSpc>
                <a:spcPts val="2753"/>
              </a:lnSpc>
              <a:spcBef>
                <a:spcPts val="397"/>
              </a:spcBef>
            </a:pPr>
            <a:r>
              <a:rPr sz="1600" dirty="0">
                <a:latin typeface="Arial Black"/>
                <a:cs typeface="Arial Black"/>
              </a:rPr>
              <a:t>PANDEMIA</a:t>
            </a:r>
          </a:p>
          <a:p>
            <a:pPr marL="207020" marR="205327" algn="ctr">
              <a:lnSpc>
                <a:spcPct val="101699"/>
              </a:lnSpc>
              <a:spcBef>
                <a:spcPts val="677"/>
              </a:spcBef>
            </a:pPr>
            <a:r>
              <a:rPr sz="1433" spc="-3" dirty="0">
                <a:latin typeface="Microsoft Sans Serif"/>
                <a:cs typeface="Microsoft Sans Serif"/>
              </a:rPr>
              <a:t>orientar </a:t>
            </a:r>
            <a:r>
              <a:rPr sz="1433" spc="-107" dirty="0">
                <a:latin typeface="Microsoft Sans Serif"/>
                <a:cs typeface="Microsoft Sans Serif"/>
              </a:rPr>
              <a:t>as </a:t>
            </a:r>
            <a:r>
              <a:rPr sz="1433" spc="-17" dirty="0">
                <a:latin typeface="Microsoft Sans Serif"/>
                <a:cs typeface="Microsoft Sans Serif"/>
              </a:rPr>
              <a:t>equipes </a:t>
            </a:r>
            <a:r>
              <a:rPr sz="1433" spc="3" dirty="0">
                <a:latin typeface="Microsoft Sans Serif"/>
                <a:cs typeface="Microsoft Sans Serif"/>
              </a:rPr>
              <a:t>de  </a:t>
            </a:r>
            <a:r>
              <a:rPr sz="1433" spc="-117" dirty="0">
                <a:latin typeface="Microsoft Sans Serif"/>
                <a:cs typeface="Microsoft Sans Serif"/>
              </a:rPr>
              <a:t>PSB </a:t>
            </a:r>
            <a:r>
              <a:rPr lang="pt-BR" sz="1433" spc="-117" dirty="0">
                <a:latin typeface="Microsoft Sans Serif"/>
                <a:cs typeface="Microsoft Sans Serif"/>
              </a:rPr>
              <a:t> </a:t>
            </a:r>
            <a:r>
              <a:rPr sz="1433" spc="-37" dirty="0" err="1">
                <a:latin typeface="Microsoft Sans Serif"/>
                <a:cs typeface="Microsoft Sans Serif"/>
              </a:rPr>
              <a:t>sobre</a:t>
            </a:r>
            <a:r>
              <a:rPr sz="1433" spc="-37" dirty="0">
                <a:latin typeface="Microsoft Sans Serif"/>
                <a:cs typeface="Microsoft Sans Serif"/>
              </a:rPr>
              <a:t>  </a:t>
            </a:r>
            <a:r>
              <a:rPr sz="1433" spc="-3" dirty="0">
                <a:latin typeface="Microsoft Sans Serif"/>
                <a:cs typeface="Microsoft Sans Serif"/>
              </a:rPr>
              <a:t>medidas </a:t>
            </a:r>
            <a:r>
              <a:rPr sz="1433" spc="-23" dirty="0">
                <a:latin typeface="Microsoft Sans Serif"/>
                <a:cs typeface="Microsoft Sans Serif"/>
              </a:rPr>
              <a:t>para  </a:t>
            </a:r>
            <a:r>
              <a:rPr sz="1433" spc="10" dirty="0">
                <a:latin typeface="Microsoft Sans Serif"/>
                <a:cs typeface="Microsoft Sans Serif"/>
              </a:rPr>
              <a:t>enfrentamento </a:t>
            </a:r>
            <a:r>
              <a:rPr sz="1433" spc="3" dirty="0">
                <a:latin typeface="Microsoft Sans Serif"/>
                <a:cs typeface="Microsoft Sans Serif"/>
              </a:rPr>
              <a:t>de  </a:t>
            </a:r>
            <a:r>
              <a:rPr sz="1433" spc="-13" dirty="0">
                <a:latin typeface="Microsoft Sans Serif"/>
                <a:cs typeface="Microsoft Sans Serif"/>
              </a:rPr>
              <a:t>vulnerabilidades  </a:t>
            </a:r>
            <a:r>
              <a:rPr sz="1433" spc="-63" dirty="0">
                <a:latin typeface="Microsoft Sans Serif"/>
                <a:cs typeface="Microsoft Sans Serif"/>
              </a:rPr>
              <a:t>associadas </a:t>
            </a:r>
            <a:r>
              <a:rPr sz="1433" spc="-43" dirty="0">
                <a:latin typeface="Microsoft Sans Serif"/>
                <a:cs typeface="Microsoft Sans Serif"/>
              </a:rPr>
              <a:t>ao  </a:t>
            </a:r>
            <a:r>
              <a:rPr sz="1433" spc="-3" dirty="0">
                <a:latin typeface="Microsoft Sans Serif"/>
                <a:cs typeface="Microsoft Sans Serif"/>
              </a:rPr>
              <a:t>isolamento </a:t>
            </a:r>
            <a:r>
              <a:rPr sz="1433" spc="-37" dirty="0">
                <a:latin typeface="Microsoft Sans Serif"/>
                <a:cs typeface="Microsoft Sans Serif"/>
              </a:rPr>
              <a:t>social </a:t>
            </a:r>
            <a:r>
              <a:rPr sz="1433" spc="-53" dirty="0">
                <a:latin typeface="Microsoft Sans Serif"/>
                <a:cs typeface="Microsoft Sans Serif"/>
              </a:rPr>
              <a:t>e  </a:t>
            </a:r>
            <a:r>
              <a:rPr sz="1433" spc="-40" dirty="0">
                <a:latin typeface="Microsoft Sans Serif"/>
                <a:cs typeface="Microsoft Sans Serif"/>
              </a:rPr>
              <a:t>reflexos </a:t>
            </a:r>
            <a:r>
              <a:rPr sz="1433" spc="-7" dirty="0">
                <a:latin typeface="Microsoft Sans Serif"/>
                <a:cs typeface="Microsoft Sans Serif"/>
              </a:rPr>
              <a:t>da </a:t>
            </a:r>
            <a:r>
              <a:rPr sz="1433" spc="10" dirty="0">
                <a:latin typeface="Microsoft Sans Serif"/>
                <a:cs typeface="Microsoft Sans Serif"/>
              </a:rPr>
              <a:t>pandemia</a:t>
            </a:r>
            <a:r>
              <a:rPr sz="1433" spc="-87" dirty="0">
                <a:latin typeface="Microsoft Sans Serif"/>
                <a:cs typeface="Microsoft Sans Serif"/>
              </a:rPr>
              <a:t> </a:t>
            </a:r>
            <a:r>
              <a:rPr sz="1433" spc="7" dirty="0">
                <a:latin typeface="Microsoft Sans Serif"/>
                <a:cs typeface="Microsoft Sans Serif"/>
              </a:rPr>
              <a:t>no  território</a:t>
            </a:r>
            <a:endParaRPr sz="1433" dirty="0">
              <a:latin typeface="Microsoft Sans Serif"/>
              <a:cs typeface="Microsoft Sans Serif"/>
            </a:endParaRPr>
          </a:p>
        </p:txBody>
      </p:sp>
      <p:sp>
        <p:nvSpPr>
          <p:cNvPr id="34" name="Espaço Reservado para Número de Slide 33">
            <a:extLst>
              <a:ext uri="{FF2B5EF4-FFF2-40B4-BE49-F238E27FC236}">
                <a16:creationId xmlns:a16="http://schemas.microsoft.com/office/drawing/2014/main" id="{C272BCBE-E487-46FE-AF57-5A3A8E8506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80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69739" y="1914612"/>
            <a:ext cx="3277447" cy="28828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340359" rIns="0" bIns="0" rtlCol="0">
            <a:spAutoFit/>
          </a:bodyPr>
          <a:lstStyle/>
          <a:p>
            <a:pPr marL="8467">
              <a:spcBef>
                <a:spcPts val="2679"/>
              </a:spcBef>
            </a:pPr>
            <a:r>
              <a:rPr sz="6000" dirty="0">
                <a:solidFill>
                  <a:schemeClr val="accent1">
                    <a:lumMod val="75000"/>
                  </a:schemeClr>
                </a:solidFill>
                <a:cs typeface="Arial Black"/>
              </a:rPr>
              <a:t>EIXOS</a:t>
            </a:r>
          </a:p>
          <a:p>
            <a:pPr marL="8467" marR="3387">
              <a:lnSpc>
                <a:spcPts val="2753"/>
              </a:lnSpc>
              <a:spcBef>
                <a:spcPts val="1433"/>
              </a:spcBef>
            </a:pPr>
            <a:r>
              <a:rPr sz="2533" spc="-100" dirty="0">
                <a:solidFill>
                  <a:schemeClr val="accent1">
                    <a:lumMod val="75000"/>
                  </a:schemeClr>
                </a:solidFill>
                <a:cs typeface="Arial Black"/>
              </a:rPr>
              <a:t>RECOMENDAÇÕES  TRANSVERSAIS PARA UM  TRABALHO INTEGRADO E  ARTICULADO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60348" y="1620727"/>
            <a:ext cx="4659807" cy="14901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23707" rIns="0" bIns="0" rtlCol="0">
            <a:spAutoFit/>
          </a:bodyPr>
          <a:lstStyle/>
          <a:p>
            <a:pPr marL="8467">
              <a:spcBef>
                <a:spcPts val="187"/>
              </a:spcBef>
            </a:pPr>
            <a:r>
              <a:rPr lang="pt-BR" sz="1333" b="1" spc="187" dirty="0">
                <a:solidFill>
                  <a:srgbClr val="FFC000"/>
                </a:solidFill>
                <a:cs typeface="Calibri"/>
              </a:rPr>
              <a:t>          </a:t>
            </a:r>
            <a:r>
              <a:rPr sz="1333" b="1" spc="187" dirty="0" err="1">
                <a:cs typeface="Calibri"/>
              </a:rPr>
              <a:t>Diagnóstico</a:t>
            </a:r>
            <a:r>
              <a:rPr sz="1333" b="1" spc="187" dirty="0">
                <a:cs typeface="Calibri"/>
              </a:rPr>
              <a:t> </a:t>
            </a:r>
            <a:r>
              <a:rPr sz="1333" b="1" spc="197" dirty="0">
                <a:cs typeface="Calibri"/>
              </a:rPr>
              <a:t>do</a:t>
            </a:r>
            <a:r>
              <a:rPr sz="1333" b="1" spc="-23" dirty="0">
                <a:cs typeface="Calibri"/>
              </a:rPr>
              <a:t> </a:t>
            </a:r>
            <a:r>
              <a:rPr sz="1333" b="1" spc="123" dirty="0">
                <a:cs typeface="Calibri"/>
              </a:rPr>
              <a:t>território</a:t>
            </a:r>
            <a:endParaRPr sz="1333" dirty="0">
              <a:cs typeface="Calibri"/>
            </a:endParaRPr>
          </a:p>
          <a:p>
            <a:pPr marL="610463" marR="3387" indent="-285750">
              <a:lnSpc>
                <a:spcPct val="102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1333" spc="-13" dirty="0">
                <a:cs typeface="Microsoft Sans Serif"/>
              </a:rPr>
              <a:t>Articulação local </a:t>
            </a:r>
            <a:r>
              <a:rPr sz="1333" spc="-30" dirty="0">
                <a:cs typeface="Microsoft Sans Serif"/>
              </a:rPr>
              <a:t>para </a:t>
            </a:r>
            <a:r>
              <a:rPr sz="1333" spc="10" dirty="0">
                <a:cs typeface="Microsoft Sans Serif"/>
              </a:rPr>
              <a:t>acompanhamento</a:t>
            </a:r>
            <a:r>
              <a:rPr sz="1333" spc="-127" dirty="0">
                <a:cs typeface="Microsoft Sans Serif"/>
              </a:rPr>
              <a:t> </a:t>
            </a:r>
            <a:r>
              <a:rPr sz="1333" spc="20" dirty="0">
                <a:cs typeface="Microsoft Sans Serif"/>
              </a:rPr>
              <a:t>do  </a:t>
            </a:r>
            <a:r>
              <a:rPr sz="1333" spc="-33" dirty="0">
                <a:cs typeface="Microsoft Sans Serif"/>
              </a:rPr>
              <a:t>estágio </a:t>
            </a:r>
            <a:r>
              <a:rPr sz="1333" dirty="0">
                <a:cs typeface="Microsoft Sans Serif"/>
              </a:rPr>
              <a:t>de </a:t>
            </a:r>
            <a:r>
              <a:rPr sz="1333" spc="-37" dirty="0">
                <a:cs typeface="Microsoft Sans Serif"/>
              </a:rPr>
              <a:t>evolução </a:t>
            </a:r>
            <a:r>
              <a:rPr sz="1333" spc="-10" dirty="0">
                <a:cs typeface="Microsoft Sans Serif"/>
              </a:rPr>
              <a:t>da</a:t>
            </a:r>
            <a:r>
              <a:rPr sz="1333" spc="-107" dirty="0">
                <a:cs typeface="Microsoft Sans Serif"/>
              </a:rPr>
              <a:t> </a:t>
            </a:r>
            <a:r>
              <a:rPr sz="1333" spc="7" dirty="0">
                <a:cs typeface="Microsoft Sans Serif"/>
              </a:rPr>
              <a:t>pandemia</a:t>
            </a:r>
            <a:endParaRPr sz="1333" dirty="0">
              <a:cs typeface="Microsoft Sans Serif"/>
            </a:endParaRPr>
          </a:p>
          <a:p>
            <a:pPr marL="610463" marR="475850" indent="-285750">
              <a:lnSpc>
                <a:spcPct val="102499"/>
              </a:lnSpc>
              <a:buFont typeface="Arial" panose="020B0604020202020204" pitchFamily="34" charset="0"/>
              <a:buChar char="•"/>
            </a:pPr>
            <a:r>
              <a:rPr sz="1333" spc="-37" dirty="0">
                <a:cs typeface="Microsoft Sans Serif"/>
              </a:rPr>
              <a:t>Conhecer </a:t>
            </a:r>
            <a:r>
              <a:rPr sz="1333" spc="-83" dirty="0">
                <a:cs typeface="Microsoft Sans Serif"/>
              </a:rPr>
              <a:t>a </a:t>
            </a:r>
            <a:r>
              <a:rPr sz="1333" spc="-30" dirty="0">
                <a:cs typeface="Microsoft Sans Serif"/>
              </a:rPr>
              <a:t>situação </a:t>
            </a:r>
            <a:r>
              <a:rPr sz="1333" spc="-63" dirty="0">
                <a:cs typeface="Microsoft Sans Serif"/>
              </a:rPr>
              <a:t>das </a:t>
            </a:r>
            <a:r>
              <a:rPr sz="1333" spc="-20" dirty="0">
                <a:cs typeface="Microsoft Sans Serif"/>
              </a:rPr>
              <a:t>famílias </a:t>
            </a:r>
            <a:r>
              <a:rPr sz="1333" spc="-40" dirty="0">
                <a:cs typeface="Microsoft Sans Serif"/>
              </a:rPr>
              <a:t>face </a:t>
            </a:r>
            <a:r>
              <a:rPr sz="1333" spc="-83" dirty="0">
                <a:cs typeface="Microsoft Sans Serif"/>
              </a:rPr>
              <a:t>à  </a:t>
            </a:r>
            <a:r>
              <a:rPr sz="1333" spc="-13" dirty="0">
                <a:cs typeface="Microsoft Sans Serif"/>
              </a:rPr>
              <a:t>emergência</a:t>
            </a:r>
            <a:endParaRPr sz="1333" dirty="0">
              <a:cs typeface="Microsoft Sans Serif"/>
            </a:endParaRPr>
          </a:p>
          <a:p>
            <a:pPr marL="610463" marR="200670" indent="-285750">
              <a:lnSpc>
                <a:spcPct val="102499"/>
              </a:lnSpc>
              <a:buFont typeface="Arial" panose="020B0604020202020204" pitchFamily="34" charset="0"/>
              <a:buChar char="•"/>
            </a:pPr>
            <a:r>
              <a:rPr sz="1333" spc="-40" dirty="0">
                <a:cs typeface="Microsoft Sans Serif"/>
              </a:rPr>
              <a:t>Mapear </a:t>
            </a:r>
            <a:r>
              <a:rPr sz="1333" spc="-10" dirty="0">
                <a:cs typeface="Microsoft Sans Serif"/>
              </a:rPr>
              <a:t>indivíduos </a:t>
            </a:r>
            <a:r>
              <a:rPr sz="1333" spc="37" dirty="0">
                <a:cs typeface="Microsoft Sans Serif"/>
              </a:rPr>
              <a:t>em </a:t>
            </a:r>
            <a:r>
              <a:rPr sz="1333" spc="-30" dirty="0">
                <a:cs typeface="Microsoft Sans Serif"/>
              </a:rPr>
              <a:t>situação </a:t>
            </a:r>
            <a:r>
              <a:rPr sz="1333" dirty="0">
                <a:cs typeface="Microsoft Sans Serif"/>
              </a:rPr>
              <a:t>de </a:t>
            </a:r>
            <a:r>
              <a:rPr sz="1333" spc="-43" dirty="0" err="1">
                <a:cs typeface="Microsoft Sans Serif"/>
              </a:rPr>
              <a:t>risco</a:t>
            </a:r>
            <a:r>
              <a:rPr sz="1333" spc="-43" dirty="0">
                <a:cs typeface="Microsoft Sans Serif"/>
              </a:rPr>
              <a:t>  </a:t>
            </a:r>
            <a:endParaRPr lang="pt-BR" sz="1333" spc="-43" dirty="0">
              <a:cs typeface="Microsoft Sans Serif"/>
            </a:endParaRPr>
          </a:p>
          <a:p>
            <a:pPr marL="610463" marR="200670" indent="-285750">
              <a:lnSpc>
                <a:spcPct val="102499"/>
              </a:lnSpc>
              <a:buFont typeface="Arial" panose="020B0604020202020204" pitchFamily="34" charset="0"/>
              <a:buChar char="•"/>
            </a:pPr>
            <a:r>
              <a:rPr sz="1333" dirty="0" err="1">
                <a:cs typeface="Microsoft Sans Serif"/>
              </a:rPr>
              <a:t>Identificar</a:t>
            </a:r>
            <a:r>
              <a:rPr sz="1333" dirty="0">
                <a:cs typeface="Microsoft Sans Serif"/>
              </a:rPr>
              <a:t> </a:t>
            </a:r>
            <a:r>
              <a:rPr sz="1333" spc="-20" dirty="0">
                <a:cs typeface="Microsoft Sans Serif"/>
              </a:rPr>
              <a:t>vulnerabilidades </a:t>
            </a:r>
            <a:r>
              <a:rPr sz="1333" spc="-67" dirty="0">
                <a:cs typeface="Microsoft Sans Serif"/>
              </a:rPr>
              <a:t>e riscos </a:t>
            </a:r>
            <a:r>
              <a:rPr sz="1333" spc="-63" dirty="0">
                <a:cs typeface="Microsoft Sans Serif"/>
              </a:rPr>
              <a:t>sociais  </a:t>
            </a:r>
            <a:r>
              <a:rPr sz="1333" spc="-57" dirty="0">
                <a:cs typeface="Microsoft Sans Serif"/>
              </a:rPr>
              <a:t>agravados </a:t>
            </a:r>
            <a:r>
              <a:rPr sz="1333" spc="37" dirty="0">
                <a:cs typeface="Microsoft Sans Serif"/>
              </a:rPr>
              <a:t>em </a:t>
            </a:r>
            <a:r>
              <a:rPr sz="1333" spc="-10" dirty="0">
                <a:cs typeface="Microsoft Sans Serif"/>
              </a:rPr>
              <a:t>função da</a:t>
            </a:r>
            <a:r>
              <a:rPr sz="1333" spc="-150" dirty="0">
                <a:cs typeface="Microsoft Sans Serif"/>
              </a:rPr>
              <a:t> </a:t>
            </a:r>
            <a:r>
              <a:rPr sz="1333" spc="7" dirty="0" err="1">
                <a:cs typeface="Microsoft Sans Serif"/>
              </a:rPr>
              <a:t>pandemia</a:t>
            </a:r>
            <a:r>
              <a:rPr lang="pt-BR" sz="1333" spc="7" dirty="0">
                <a:cs typeface="Microsoft Sans Serif"/>
              </a:rPr>
              <a:t>;</a:t>
            </a:r>
            <a:endParaRPr sz="1333" dirty="0"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3446" y="3457455"/>
            <a:ext cx="3887893" cy="12967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23707" rIns="0" bIns="0" rtlCol="0">
            <a:spAutoFit/>
          </a:bodyPr>
          <a:lstStyle/>
          <a:p>
            <a:pPr marL="8467">
              <a:spcBef>
                <a:spcPts val="187"/>
              </a:spcBef>
            </a:pPr>
            <a:r>
              <a:rPr lang="pt-BR" sz="1333" b="1" spc="187" dirty="0">
                <a:latin typeface="Calibri"/>
                <a:cs typeface="Calibri"/>
              </a:rPr>
              <a:t>         </a:t>
            </a:r>
            <a:r>
              <a:rPr sz="1333" b="1" spc="187" dirty="0" err="1">
                <a:cs typeface="Calibri"/>
              </a:rPr>
              <a:t>Planejamento</a:t>
            </a:r>
            <a:endParaRPr sz="1333" dirty="0">
              <a:cs typeface="Calibri"/>
            </a:endParaRPr>
          </a:p>
          <a:p>
            <a:pPr marL="610463" marR="520726" indent="-285750">
              <a:lnSpc>
                <a:spcPct val="102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1333" spc="-40" dirty="0">
                <a:cs typeface="Microsoft Sans Serif"/>
              </a:rPr>
              <a:t>Elaboração </a:t>
            </a:r>
            <a:r>
              <a:rPr sz="1333" spc="10" dirty="0">
                <a:cs typeface="Microsoft Sans Serif"/>
              </a:rPr>
              <a:t>conjunta </a:t>
            </a:r>
            <a:r>
              <a:rPr sz="1333" dirty="0">
                <a:cs typeface="Microsoft Sans Serif"/>
              </a:rPr>
              <a:t>de </a:t>
            </a:r>
            <a:r>
              <a:rPr sz="1333" spc="-37" dirty="0">
                <a:cs typeface="Microsoft Sans Serif"/>
              </a:rPr>
              <a:t>Plano</a:t>
            </a:r>
            <a:r>
              <a:rPr sz="1333" spc="-197" dirty="0">
                <a:cs typeface="Microsoft Sans Serif"/>
              </a:rPr>
              <a:t> </a:t>
            </a:r>
            <a:r>
              <a:rPr sz="1333" dirty="0">
                <a:cs typeface="Microsoft Sans Serif"/>
              </a:rPr>
              <a:t>de  contingência</a:t>
            </a:r>
          </a:p>
          <a:p>
            <a:pPr marL="610463" marR="1223918" indent="-285750">
              <a:lnSpc>
                <a:spcPct val="102499"/>
              </a:lnSpc>
              <a:buFont typeface="Arial" panose="020B0604020202020204" pitchFamily="34" charset="0"/>
              <a:buChar char="•"/>
            </a:pPr>
            <a:r>
              <a:rPr sz="1333" spc="-37" dirty="0">
                <a:cs typeface="Microsoft Sans Serif"/>
              </a:rPr>
              <a:t>Orientações </a:t>
            </a:r>
            <a:r>
              <a:rPr sz="1333" spc="-30" dirty="0">
                <a:cs typeface="Microsoft Sans Serif"/>
              </a:rPr>
              <a:t>para </a:t>
            </a:r>
            <a:r>
              <a:rPr sz="1333" spc="-23" dirty="0">
                <a:cs typeface="Microsoft Sans Serif"/>
              </a:rPr>
              <a:t>equipes  </a:t>
            </a:r>
            <a:r>
              <a:rPr sz="1333" spc="-13" dirty="0">
                <a:cs typeface="Microsoft Sans Serif"/>
              </a:rPr>
              <a:t>Distribuição </a:t>
            </a:r>
            <a:r>
              <a:rPr sz="1333" dirty="0">
                <a:cs typeface="Microsoft Sans Serif"/>
              </a:rPr>
              <a:t>de</a:t>
            </a:r>
            <a:r>
              <a:rPr sz="1333" spc="-80" dirty="0">
                <a:cs typeface="Microsoft Sans Serif"/>
              </a:rPr>
              <a:t> </a:t>
            </a:r>
            <a:r>
              <a:rPr sz="1333" spc="-127" dirty="0">
                <a:cs typeface="Microsoft Sans Serif"/>
              </a:rPr>
              <a:t>EPIs</a:t>
            </a:r>
            <a:endParaRPr sz="1333" dirty="0">
              <a:cs typeface="Microsoft Sans Serif"/>
            </a:endParaRPr>
          </a:p>
          <a:p>
            <a:pPr marL="610463" indent="-285750"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sz="1333" spc="-13" dirty="0">
                <a:cs typeface="Microsoft Sans Serif"/>
              </a:rPr>
              <a:t>Articulação </a:t>
            </a:r>
            <a:r>
              <a:rPr sz="1333" spc="-10" dirty="0">
                <a:cs typeface="Microsoft Sans Serif"/>
              </a:rPr>
              <a:t>da </a:t>
            </a:r>
            <a:r>
              <a:rPr sz="1333" spc="-20" dirty="0">
                <a:cs typeface="Microsoft Sans Serif"/>
              </a:rPr>
              <a:t>rede </a:t>
            </a:r>
            <a:r>
              <a:rPr sz="1333" spc="10" dirty="0">
                <a:cs typeface="Microsoft Sans Serif"/>
              </a:rPr>
              <a:t>intra </a:t>
            </a:r>
            <a:r>
              <a:rPr sz="1333" spc="-67" dirty="0">
                <a:cs typeface="Microsoft Sans Serif"/>
              </a:rPr>
              <a:t>e</a:t>
            </a:r>
            <a:r>
              <a:rPr sz="1333" spc="-197" dirty="0">
                <a:cs typeface="Microsoft Sans Serif"/>
              </a:rPr>
              <a:t> </a:t>
            </a:r>
            <a:r>
              <a:rPr sz="1333" spc="-13" dirty="0">
                <a:cs typeface="Microsoft Sans Serif"/>
              </a:rPr>
              <a:t>intersetorial</a:t>
            </a:r>
            <a:endParaRPr sz="1333" dirty="0"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39099" y="4944411"/>
            <a:ext cx="4881056" cy="11044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23707" rIns="0" bIns="0" rtlCol="0">
            <a:spAutoFit/>
          </a:bodyPr>
          <a:lstStyle/>
          <a:p>
            <a:pPr marL="8467">
              <a:spcBef>
                <a:spcPts val="187"/>
              </a:spcBef>
            </a:pPr>
            <a:r>
              <a:rPr lang="pt-BR" sz="1333" b="1" spc="190" dirty="0">
                <a:cs typeface="Calibri"/>
              </a:rPr>
              <a:t>          </a:t>
            </a:r>
            <a:r>
              <a:rPr sz="1333" b="1" spc="190" dirty="0" err="1">
                <a:cs typeface="Calibri"/>
              </a:rPr>
              <a:t>Reorganização</a:t>
            </a:r>
            <a:r>
              <a:rPr sz="1333" b="1" spc="190" dirty="0">
                <a:cs typeface="Calibri"/>
              </a:rPr>
              <a:t> </a:t>
            </a:r>
            <a:r>
              <a:rPr sz="1333" b="1" spc="197" dirty="0">
                <a:cs typeface="Calibri"/>
              </a:rPr>
              <a:t>das</a:t>
            </a:r>
            <a:r>
              <a:rPr sz="1333" b="1" spc="-27" dirty="0">
                <a:cs typeface="Calibri"/>
              </a:rPr>
              <a:t> </a:t>
            </a:r>
            <a:r>
              <a:rPr sz="1333" b="1" spc="150" dirty="0">
                <a:cs typeface="Calibri"/>
              </a:rPr>
              <a:t>ofertas</a:t>
            </a:r>
            <a:endParaRPr sz="1333" dirty="0">
              <a:cs typeface="Calibri"/>
            </a:endParaRPr>
          </a:p>
          <a:p>
            <a:pPr marL="610463" marR="102028" indent="-285750" algn="just">
              <a:lnSpc>
                <a:spcPct val="102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1333" dirty="0">
                <a:cs typeface="Microsoft Sans Serif"/>
              </a:rPr>
              <a:t>Otimizar </a:t>
            </a:r>
            <a:r>
              <a:rPr sz="1333" spc="-23" dirty="0">
                <a:cs typeface="Microsoft Sans Serif"/>
              </a:rPr>
              <a:t>o </a:t>
            </a:r>
            <a:r>
              <a:rPr sz="1333" spc="20" dirty="0">
                <a:cs typeface="Microsoft Sans Serif"/>
              </a:rPr>
              <a:t>atendimento </a:t>
            </a:r>
            <a:r>
              <a:rPr sz="1333" spc="-40" dirty="0">
                <a:cs typeface="Microsoft Sans Serif"/>
              </a:rPr>
              <a:t>face </a:t>
            </a:r>
            <a:r>
              <a:rPr sz="1333" spc="-127" dirty="0">
                <a:cs typeface="Microsoft Sans Serif"/>
              </a:rPr>
              <a:t>às </a:t>
            </a:r>
            <a:r>
              <a:rPr sz="1333" spc="-13" dirty="0" err="1">
                <a:cs typeface="Microsoft Sans Serif"/>
              </a:rPr>
              <a:t>demandas</a:t>
            </a:r>
            <a:r>
              <a:rPr sz="1333" spc="-13" dirty="0">
                <a:cs typeface="Microsoft Sans Serif"/>
              </a:rPr>
              <a:t>  </a:t>
            </a:r>
            <a:r>
              <a:rPr sz="1333" spc="-63" dirty="0">
                <a:cs typeface="Microsoft Sans Serif"/>
              </a:rPr>
              <a:t>das</a:t>
            </a:r>
            <a:r>
              <a:rPr lang="pt-BR" sz="1333" spc="-47" dirty="0">
                <a:cs typeface="Microsoft Sans Serif"/>
              </a:rPr>
              <a:t> </a:t>
            </a:r>
            <a:r>
              <a:rPr lang="pt-BR" sz="1333" spc="-20" dirty="0">
                <a:cs typeface="Microsoft Sans Serif"/>
              </a:rPr>
              <a:t>F</a:t>
            </a:r>
            <a:r>
              <a:rPr sz="1333" spc="-20" dirty="0" err="1">
                <a:cs typeface="Microsoft Sans Serif"/>
              </a:rPr>
              <a:t>amílias</a:t>
            </a:r>
            <a:r>
              <a:rPr lang="pt-BR" sz="1333" spc="-20" dirty="0">
                <a:cs typeface="Microsoft Sans Serif"/>
              </a:rPr>
              <a:t>;</a:t>
            </a:r>
          </a:p>
          <a:p>
            <a:pPr marL="610463" marR="102028" indent="-285750" algn="just">
              <a:lnSpc>
                <a:spcPct val="102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1333" spc="-3" dirty="0" err="1">
                <a:cs typeface="Microsoft Sans Serif"/>
              </a:rPr>
              <a:t>Mitigar</a:t>
            </a:r>
            <a:r>
              <a:rPr sz="1333" spc="-3" dirty="0">
                <a:cs typeface="Microsoft Sans Serif"/>
              </a:rPr>
              <a:t> </a:t>
            </a:r>
            <a:r>
              <a:rPr sz="1333" spc="3" dirty="0">
                <a:cs typeface="Microsoft Sans Serif"/>
              </a:rPr>
              <a:t>impactos </a:t>
            </a:r>
            <a:r>
              <a:rPr sz="1333" spc="-23" dirty="0">
                <a:cs typeface="Microsoft Sans Serif"/>
              </a:rPr>
              <a:t>decorrentes </a:t>
            </a:r>
            <a:r>
              <a:rPr sz="1333" spc="-10" dirty="0">
                <a:cs typeface="Microsoft Sans Serif"/>
              </a:rPr>
              <a:t>da </a:t>
            </a:r>
            <a:r>
              <a:rPr sz="1333" spc="7" dirty="0" err="1">
                <a:cs typeface="Microsoft Sans Serif"/>
              </a:rPr>
              <a:t>pandemia</a:t>
            </a:r>
            <a:r>
              <a:rPr sz="1333" spc="7" dirty="0">
                <a:cs typeface="Microsoft Sans Serif"/>
              </a:rPr>
              <a:t> </a:t>
            </a:r>
            <a:endParaRPr lang="pt-BR" sz="1333" spc="7" dirty="0">
              <a:cs typeface="Microsoft Sans Serif"/>
            </a:endParaRPr>
          </a:p>
          <a:p>
            <a:pPr marL="610463" marR="102028" indent="-285750" algn="just">
              <a:lnSpc>
                <a:spcPct val="102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1333" spc="-17" dirty="0" err="1">
                <a:cs typeface="Microsoft Sans Serif"/>
              </a:rPr>
              <a:t>Orientar</a:t>
            </a:r>
            <a:r>
              <a:rPr sz="1333" spc="-17" dirty="0">
                <a:cs typeface="Microsoft Sans Serif"/>
              </a:rPr>
              <a:t> </a:t>
            </a:r>
            <a:r>
              <a:rPr sz="1333" spc="-23" dirty="0">
                <a:cs typeface="Microsoft Sans Serif"/>
              </a:rPr>
              <a:t>equipes </a:t>
            </a:r>
            <a:r>
              <a:rPr sz="1333" spc="-67" dirty="0">
                <a:cs typeface="Microsoft Sans Serif"/>
              </a:rPr>
              <a:t>e </a:t>
            </a:r>
            <a:r>
              <a:rPr sz="1333" spc="-53" dirty="0">
                <a:cs typeface="Microsoft Sans Serif"/>
              </a:rPr>
              <a:t>usuários </a:t>
            </a:r>
            <a:r>
              <a:rPr sz="1333" spc="-43" dirty="0">
                <a:cs typeface="Microsoft Sans Serif"/>
              </a:rPr>
              <a:t>sobre </a:t>
            </a:r>
            <a:r>
              <a:rPr sz="1333" spc="-23" dirty="0">
                <a:cs typeface="Microsoft Sans Serif"/>
              </a:rPr>
              <a:t>formas </a:t>
            </a:r>
            <a:r>
              <a:rPr sz="1333" dirty="0">
                <a:cs typeface="Microsoft Sans Serif"/>
              </a:rPr>
              <a:t>de  </a:t>
            </a:r>
            <a:r>
              <a:rPr sz="1333" spc="-33" dirty="0">
                <a:cs typeface="Microsoft Sans Serif"/>
              </a:rPr>
              <a:t>prevenção </a:t>
            </a:r>
            <a:r>
              <a:rPr sz="1333" spc="-10" dirty="0">
                <a:cs typeface="Microsoft Sans Serif"/>
              </a:rPr>
              <a:t>da </a:t>
            </a:r>
            <a:r>
              <a:rPr sz="1333" spc="-40" dirty="0">
                <a:cs typeface="Microsoft Sans Serif"/>
              </a:rPr>
              <a:t>transmissão </a:t>
            </a:r>
            <a:r>
              <a:rPr sz="1333" spc="20" dirty="0">
                <a:cs typeface="Microsoft Sans Serif"/>
              </a:rPr>
              <a:t>do</a:t>
            </a:r>
            <a:r>
              <a:rPr sz="1333" spc="-97" dirty="0">
                <a:cs typeface="Microsoft Sans Serif"/>
              </a:rPr>
              <a:t> </a:t>
            </a:r>
            <a:r>
              <a:rPr sz="1333" spc="-53" dirty="0" err="1">
                <a:cs typeface="Microsoft Sans Serif"/>
              </a:rPr>
              <a:t>vírus</a:t>
            </a:r>
            <a:r>
              <a:rPr lang="pt-BR" sz="1333" spc="-53" dirty="0">
                <a:latin typeface="Microsoft Sans Serif"/>
                <a:cs typeface="Microsoft Sans Serif"/>
              </a:rPr>
              <a:t>;</a:t>
            </a:r>
            <a:endParaRPr sz="1333" dirty="0">
              <a:latin typeface="Microsoft Sans Serif"/>
              <a:cs typeface="Microsoft Sans Serif"/>
            </a:endParaRPr>
          </a:p>
        </p:txBody>
      </p:sp>
      <p:sp>
        <p:nvSpPr>
          <p:cNvPr id="37" name="object 25">
            <a:extLst>
              <a:ext uri="{FF2B5EF4-FFF2-40B4-BE49-F238E27FC236}">
                <a16:creationId xmlns:a16="http://schemas.microsoft.com/office/drawing/2014/main" id="{72755B76-A90E-4414-96DB-DC4D6CD133A7}"/>
              </a:ext>
            </a:extLst>
          </p:cNvPr>
          <p:cNvSpPr/>
          <p:nvPr/>
        </p:nvSpPr>
        <p:spPr>
          <a:xfrm>
            <a:off x="7385082" y="4147255"/>
            <a:ext cx="143086" cy="220557"/>
          </a:xfrm>
          <a:custGeom>
            <a:avLst/>
            <a:gdLst/>
            <a:ahLst/>
            <a:cxnLst/>
            <a:rect l="l" t="t" r="r" b="b"/>
            <a:pathLst>
              <a:path w="214629" h="330835">
                <a:moveTo>
                  <a:pt x="120451" y="330433"/>
                </a:moveTo>
                <a:lnTo>
                  <a:pt x="97255" y="293366"/>
                </a:lnTo>
                <a:lnTo>
                  <a:pt x="70396" y="261304"/>
                </a:lnTo>
                <a:lnTo>
                  <a:pt x="39523" y="232845"/>
                </a:lnTo>
                <a:lnTo>
                  <a:pt x="4282" y="206587"/>
                </a:lnTo>
                <a:lnTo>
                  <a:pt x="1070" y="204986"/>
                </a:lnTo>
                <a:lnTo>
                  <a:pt x="4550" y="200448"/>
                </a:lnTo>
                <a:lnTo>
                  <a:pt x="29088" y="151149"/>
                </a:lnTo>
                <a:lnTo>
                  <a:pt x="52496" y="101325"/>
                </a:lnTo>
                <a:lnTo>
                  <a:pt x="74750" y="50950"/>
                </a:lnTo>
                <a:lnTo>
                  <a:pt x="95825" y="0"/>
                </a:lnTo>
                <a:lnTo>
                  <a:pt x="115482" y="47534"/>
                </a:lnTo>
                <a:lnTo>
                  <a:pt x="142266" y="91416"/>
                </a:lnTo>
                <a:lnTo>
                  <a:pt x="175473" y="130693"/>
                </a:lnTo>
                <a:lnTo>
                  <a:pt x="214402" y="164416"/>
                </a:lnTo>
                <a:lnTo>
                  <a:pt x="185607" y="202329"/>
                </a:lnTo>
                <a:lnTo>
                  <a:pt x="159095" y="243321"/>
                </a:lnTo>
                <a:lnTo>
                  <a:pt x="136749" y="286364"/>
                </a:lnTo>
                <a:lnTo>
                  <a:pt x="120451" y="330433"/>
                </a:lnTo>
                <a:close/>
              </a:path>
              <a:path w="214629" h="330835">
                <a:moveTo>
                  <a:pt x="0" y="206320"/>
                </a:moveTo>
                <a:lnTo>
                  <a:pt x="1034" y="204986"/>
                </a:lnTo>
                <a:lnTo>
                  <a:pt x="0" y="206320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26">
            <a:extLst>
              <a:ext uri="{FF2B5EF4-FFF2-40B4-BE49-F238E27FC236}">
                <a16:creationId xmlns:a16="http://schemas.microsoft.com/office/drawing/2014/main" id="{0D71DD86-20C6-4374-9D15-4DF967729035}"/>
              </a:ext>
            </a:extLst>
          </p:cNvPr>
          <p:cNvSpPr/>
          <p:nvPr/>
        </p:nvSpPr>
        <p:spPr>
          <a:xfrm>
            <a:off x="7376873" y="4141153"/>
            <a:ext cx="159597" cy="232833"/>
          </a:xfrm>
          <a:custGeom>
            <a:avLst/>
            <a:gdLst/>
            <a:ahLst/>
            <a:cxnLst/>
            <a:rect l="l" t="t" r="r" b="b"/>
            <a:pathLst>
              <a:path w="239395" h="349250">
                <a:moveTo>
                  <a:pt x="0" y="226952"/>
                </a:moveTo>
                <a:lnTo>
                  <a:pt x="3479" y="216809"/>
                </a:lnTo>
                <a:lnTo>
                  <a:pt x="6458" y="213022"/>
                </a:lnTo>
                <a:lnTo>
                  <a:pt x="12421" y="204452"/>
                </a:lnTo>
                <a:lnTo>
                  <a:pt x="17465" y="194956"/>
                </a:lnTo>
                <a:lnTo>
                  <a:pt x="22007" y="185109"/>
                </a:lnTo>
                <a:lnTo>
                  <a:pt x="26499" y="175438"/>
                </a:lnTo>
                <a:lnTo>
                  <a:pt x="45432" y="135690"/>
                </a:lnTo>
                <a:lnTo>
                  <a:pt x="64110" y="94961"/>
                </a:lnTo>
                <a:lnTo>
                  <a:pt x="87908" y="39636"/>
                </a:lnTo>
                <a:lnTo>
                  <a:pt x="99305" y="11823"/>
                </a:lnTo>
                <a:lnTo>
                  <a:pt x="102538" y="7481"/>
                </a:lnTo>
                <a:lnTo>
                  <a:pt x="108305" y="2514"/>
                </a:lnTo>
                <a:lnTo>
                  <a:pt x="114323" y="0"/>
                </a:lnTo>
                <a:lnTo>
                  <a:pt x="118309" y="3015"/>
                </a:lnTo>
                <a:lnTo>
                  <a:pt x="119981" y="7018"/>
                </a:lnTo>
                <a:lnTo>
                  <a:pt x="117774" y="7018"/>
                </a:lnTo>
                <a:lnTo>
                  <a:pt x="111350" y="9954"/>
                </a:lnTo>
                <a:lnTo>
                  <a:pt x="105193" y="12890"/>
                </a:lnTo>
                <a:lnTo>
                  <a:pt x="98769" y="15826"/>
                </a:lnTo>
                <a:lnTo>
                  <a:pt x="106496" y="34355"/>
                </a:lnTo>
                <a:lnTo>
                  <a:pt x="80171" y="95336"/>
                </a:lnTo>
                <a:lnTo>
                  <a:pt x="60083" y="138872"/>
                </a:lnTo>
                <a:lnTo>
                  <a:pt x="34508" y="191298"/>
                </a:lnTo>
                <a:lnTo>
                  <a:pt x="26127" y="206666"/>
                </a:lnTo>
                <a:lnTo>
                  <a:pt x="16060" y="206666"/>
                </a:lnTo>
                <a:lnTo>
                  <a:pt x="17666" y="214140"/>
                </a:lnTo>
                <a:lnTo>
                  <a:pt x="18736" y="217610"/>
                </a:lnTo>
                <a:lnTo>
                  <a:pt x="40692" y="217610"/>
                </a:lnTo>
                <a:lnTo>
                  <a:pt x="42709" y="219240"/>
                </a:lnTo>
                <a:lnTo>
                  <a:pt x="47622" y="223482"/>
                </a:lnTo>
                <a:lnTo>
                  <a:pt x="10974" y="223482"/>
                </a:lnTo>
                <a:lnTo>
                  <a:pt x="9100" y="224016"/>
                </a:lnTo>
                <a:lnTo>
                  <a:pt x="0" y="226952"/>
                </a:lnTo>
                <a:close/>
              </a:path>
              <a:path w="239395" h="349250">
                <a:moveTo>
                  <a:pt x="106496" y="34355"/>
                </a:moveTo>
                <a:lnTo>
                  <a:pt x="98769" y="15826"/>
                </a:lnTo>
                <a:lnTo>
                  <a:pt x="105193" y="12890"/>
                </a:lnTo>
                <a:lnTo>
                  <a:pt x="111350" y="9954"/>
                </a:lnTo>
                <a:lnTo>
                  <a:pt x="117774" y="7018"/>
                </a:lnTo>
                <a:lnTo>
                  <a:pt x="106496" y="34355"/>
                </a:lnTo>
                <a:close/>
              </a:path>
              <a:path w="239395" h="349250">
                <a:moveTo>
                  <a:pt x="215025" y="179083"/>
                </a:moveTo>
                <a:lnTo>
                  <a:pt x="178756" y="147421"/>
                </a:lnTo>
                <a:lnTo>
                  <a:pt x="145578" y="107910"/>
                </a:lnTo>
                <a:lnTo>
                  <a:pt x="118773" y="63795"/>
                </a:lnTo>
                <a:lnTo>
                  <a:pt x="106496" y="34355"/>
                </a:lnTo>
                <a:lnTo>
                  <a:pt x="117774" y="7018"/>
                </a:lnTo>
                <a:lnTo>
                  <a:pt x="119981" y="7018"/>
                </a:lnTo>
                <a:lnTo>
                  <a:pt x="137991" y="50149"/>
                </a:lnTo>
                <a:lnTo>
                  <a:pt x="164549" y="93430"/>
                </a:lnTo>
                <a:lnTo>
                  <a:pt x="197430" y="132207"/>
                </a:lnTo>
                <a:lnTo>
                  <a:pt x="236084" y="165829"/>
                </a:lnTo>
                <a:lnTo>
                  <a:pt x="239028" y="168232"/>
                </a:lnTo>
                <a:lnTo>
                  <a:pt x="236654" y="171434"/>
                </a:lnTo>
                <a:lnTo>
                  <a:pt x="220826" y="171434"/>
                </a:lnTo>
                <a:lnTo>
                  <a:pt x="215025" y="179083"/>
                </a:lnTo>
                <a:close/>
              </a:path>
              <a:path w="239395" h="349250">
                <a:moveTo>
                  <a:pt x="217882" y="181577"/>
                </a:moveTo>
                <a:lnTo>
                  <a:pt x="215025" y="179083"/>
                </a:lnTo>
                <a:lnTo>
                  <a:pt x="220826" y="171434"/>
                </a:lnTo>
                <a:lnTo>
                  <a:pt x="219756" y="174904"/>
                </a:lnTo>
                <a:lnTo>
                  <a:pt x="218953" y="178107"/>
                </a:lnTo>
                <a:lnTo>
                  <a:pt x="217882" y="181577"/>
                </a:lnTo>
                <a:close/>
              </a:path>
              <a:path w="239395" h="349250">
                <a:moveTo>
                  <a:pt x="228910" y="181577"/>
                </a:moveTo>
                <a:lnTo>
                  <a:pt x="217882" y="181577"/>
                </a:lnTo>
                <a:lnTo>
                  <a:pt x="218953" y="178107"/>
                </a:lnTo>
                <a:lnTo>
                  <a:pt x="219756" y="174904"/>
                </a:lnTo>
                <a:lnTo>
                  <a:pt x="220826" y="171434"/>
                </a:lnTo>
                <a:lnTo>
                  <a:pt x="236654" y="171434"/>
                </a:lnTo>
                <a:lnTo>
                  <a:pt x="234478" y="174370"/>
                </a:lnTo>
                <a:lnTo>
                  <a:pt x="233139" y="175972"/>
                </a:lnTo>
                <a:lnTo>
                  <a:pt x="228910" y="181577"/>
                </a:lnTo>
                <a:close/>
              </a:path>
              <a:path w="239395" h="349250">
                <a:moveTo>
                  <a:pt x="136816" y="343704"/>
                </a:moveTo>
                <a:lnTo>
                  <a:pt x="141320" y="338470"/>
                </a:lnTo>
                <a:lnTo>
                  <a:pt x="141864" y="331847"/>
                </a:lnTo>
                <a:lnTo>
                  <a:pt x="133211" y="317202"/>
                </a:lnTo>
                <a:lnTo>
                  <a:pt x="141216" y="295823"/>
                </a:lnTo>
                <a:lnTo>
                  <a:pt x="164047" y="252108"/>
                </a:lnTo>
                <a:lnTo>
                  <a:pt x="191044" y="210695"/>
                </a:lnTo>
                <a:lnTo>
                  <a:pt x="215025" y="179083"/>
                </a:lnTo>
                <a:lnTo>
                  <a:pt x="217882" y="181577"/>
                </a:lnTo>
                <a:lnTo>
                  <a:pt x="228910" y="181577"/>
                </a:lnTo>
                <a:lnTo>
                  <a:pt x="205152" y="213072"/>
                </a:lnTo>
                <a:lnTo>
                  <a:pt x="179940" y="252175"/>
                </a:lnTo>
                <a:lnTo>
                  <a:pt x="158610" y="293529"/>
                </a:lnTo>
                <a:lnTo>
                  <a:pt x="142399" y="337185"/>
                </a:lnTo>
                <a:lnTo>
                  <a:pt x="138083" y="342928"/>
                </a:lnTo>
                <a:lnTo>
                  <a:pt x="136816" y="343704"/>
                </a:lnTo>
                <a:close/>
              </a:path>
              <a:path w="239395" h="349250">
                <a:moveTo>
                  <a:pt x="18736" y="217610"/>
                </a:moveTo>
                <a:lnTo>
                  <a:pt x="17666" y="214140"/>
                </a:lnTo>
                <a:lnTo>
                  <a:pt x="16060" y="206666"/>
                </a:lnTo>
                <a:lnTo>
                  <a:pt x="24943" y="207221"/>
                </a:lnTo>
                <a:lnTo>
                  <a:pt x="25593" y="207581"/>
                </a:lnTo>
                <a:lnTo>
                  <a:pt x="24663" y="209173"/>
                </a:lnTo>
                <a:lnTo>
                  <a:pt x="18736" y="217610"/>
                </a:lnTo>
                <a:close/>
              </a:path>
              <a:path w="239395" h="349250">
                <a:moveTo>
                  <a:pt x="25593" y="207581"/>
                </a:moveTo>
                <a:lnTo>
                  <a:pt x="24943" y="207221"/>
                </a:lnTo>
                <a:lnTo>
                  <a:pt x="16060" y="206666"/>
                </a:lnTo>
                <a:lnTo>
                  <a:pt x="26127" y="206666"/>
                </a:lnTo>
                <a:lnTo>
                  <a:pt x="25593" y="207581"/>
                </a:lnTo>
                <a:close/>
              </a:path>
              <a:path w="239395" h="349250">
                <a:moveTo>
                  <a:pt x="40692" y="217610"/>
                </a:moveTo>
                <a:lnTo>
                  <a:pt x="18736" y="217610"/>
                </a:lnTo>
                <a:lnTo>
                  <a:pt x="24663" y="209173"/>
                </a:lnTo>
                <a:lnTo>
                  <a:pt x="25593" y="207581"/>
                </a:lnTo>
                <a:lnTo>
                  <a:pt x="34127" y="212305"/>
                </a:lnTo>
                <a:lnTo>
                  <a:pt x="40692" y="217610"/>
                </a:lnTo>
                <a:close/>
              </a:path>
              <a:path w="239395" h="349250">
                <a:moveTo>
                  <a:pt x="124904" y="347631"/>
                </a:moveTo>
                <a:lnTo>
                  <a:pt x="123930" y="347328"/>
                </a:lnTo>
                <a:lnTo>
                  <a:pt x="113136" y="328832"/>
                </a:lnTo>
                <a:lnTo>
                  <a:pt x="101212" y="311062"/>
                </a:lnTo>
                <a:lnTo>
                  <a:pt x="73876" y="278198"/>
                </a:lnTo>
                <a:lnTo>
                  <a:pt x="43094" y="249639"/>
                </a:lnTo>
                <a:lnTo>
                  <a:pt x="22751" y="234158"/>
                </a:lnTo>
                <a:lnTo>
                  <a:pt x="10974" y="223482"/>
                </a:lnTo>
                <a:lnTo>
                  <a:pt x="47622" y="223482"/>
                </a:lnTo>
                <a:lnTo>
                  <a:pt x="49786" y="225350"/>
                </a:lnTo>
                <a:lnTo>
                  <a:pt x="58916" y="232619"/>
                </a:lnTo>
                <a:lnTo>
                  <a:pt x="101212" y="273181"/>
                </a:lnTo>
                <a:lnTo>
                  <a:pt x="129719" y="311291"/>
                </a:lnTo>
                <a:lnTo>
                  <a:pt x="133211" y="317202"/>
                </a:lnTo>
                <a:lnTo>
                  <a:pt x="123930" y="341990"/>
                </a:lnTo>
                <a:lnTo>
                  <a:pt x="124904" y="347631"/>
                </a:lnTo>
                <a:close/>
              </a:path>
              <a:path w="239395" h="349250">
                <a:moveTo>
                  <a:pt x="125353" y="347772"/>
                </a:moveTo>
                <a:lnTo>
                  <a:pt x="124904" y="347631"/>
                </a:lnTo>
                <a:lnTo>
                  <a:pt x="123930" y="341990"/>
                </a:lnTo>
                <a:lnTo>
                  <a:pt x="133211" y="317202"/>
                </a:lnTo>
                <a:lnTo>
                  <a:pt x="141864" y="331847"/>
                </a:lnTo>
                <a:lnTo>
                  <a:pt x="141320" y="338470"/>
                </a:lnTo>
                <a:lnTo>
                  <a:pt x="136816" y="343704"/>
                </a:lnTo>
                <a:lnTo>
                  <a:pt x="130957" y="347294"/>
                </a:lnTo>
                <a:lnTo>
                  <a:pt x="125353" y="347772"/>
                </a:lnTo>
                <a:close/>
              </a:path>
              <a:path w="239395" h="349250">
                <a:moveTo>
                  <a:pt x="128690" y="348812"/>
                </a:moveTo>
                <a:lnTo>
                  <a:pt x="125353" y="347772"/>
                </a:lnTo>
                <a:lnTo>
                  <a:pt x="130957" y="347294"/>
                </a:lnTo>
                <a:lnTo>
                  <a:pt x="136816" y="343704"/>
                </a:lnTo>
                <a:lnTo>
                  <a:pt x="135708" y="344992"/>
                </a:lnTo>
                <a:lnTo>
                  <a:pt x="128690" y="348812"/>
                </a:lnTo>
                <a:close/>
              </a:path>
              <a:path w="239395" h="349250">
                <a:moveTo>
                  <a:pt x="124934" y="347807"/>
                </a:moveTo>
                <a:lnTo>
                  <a:pt x="124904" y="347631"/>
                </a:lnTo>
                <a:lnTo>
                  <a:pt x="125353" y="347772"/>
                </a:lnTo>
                <a:lnTo>
                  <a:pt x="124934" y="347807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27">
            <a:extLst>
              <a:ext uri="{FF2B5EF4-FFF2-40B4-BE49-F238E27FC236}">
                <a16:creationId xmlns:a16="http://schemas.microsoft.com/office/drawing/2014/main" id="{62FB8BFC-893E-495F-BA0D-FE16C865AD9C}"/>
              </a:ext>
            </a:extLst>
          </p:cNvPr>
          <p:cNvSpPr/>
          <p:nvPr/>
        </p:nvSpPr>
        <p:spPr>
          <a:xfrm>
            <a:off x="7117235" y="3981771"/>
            <a:ext cx="142663" cy="224367"/>
          </a:xfrm>
          <a:custGeom>
            <a:avLst/>
            <a:gdLst/>
            <a:ahLst/>
            <a:cxnLst/>
            <a:rect l="l" t="t" r="r" b="b"/>
            <a:pathLst>
              <a:path w="213995" h="336550">
                <a:moveTo>
                  <a:pt x="129016" y="336305"/>
                </a:moveTo>
                <a:lnTo>
                  <a:pt x="99221" y="275800"/>
                </a:lnTo>
                <a:lnTo>
                  <a:pt x="68121" y="230209"/>
                </a:lnTo>
                <a:lnTo>
                  <a:pt x="35215" y="196828"/>
                </a:lnTo>
                <a:lnTo>
                  <a:pt x="0" y="172957"/>
                </a:lnTo>
                <a:lnTo>
                  <a:pt x="30510" y="134071"/>
                </a:lnTo>
                <a:lnTo>
                  <a:pt x="56377" y="91883"/>
                </a:lnTo>
                <a:lnTo>
                  <a:pt x="77276" y="46992"/>
                </a:lnTo>
                <a:lnTo>
                  <a:pt x="92881" y="0"/>
                </a:lnTo>
                <a:lnTo>
                  <a:pt x="107941" y="44035"/>
                </a:lnTo>
                <a:lnTo>
                  <a:pt x="136276" y="87846"/>
                </a:lnTo>
                <a:lnTo>
                  <a:pt x="173094" y="123900"/>
                </a:lnTo>
                <a:lnTo>
                  <a:pt x="213599" y="144664"/>
                </a:lnTo>
                <a:lnTo>
                  <a:pt x="179944" y="186094"/>
                </a:lnTo>
                <a:lnTo>
                  <a:pt x="154143" y="232878"/>
                </a:lnTo>
                <a:lnTo>
                  <a:pt x="136925" y="283466"/>
                </a:lnTo>
                <a:lnTo>
                  <a:pt x="129016" y="336305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28">
            <a:extLst>
              <a:ext uri="{FF2B5EF4-FFF2-40B4-BE49-F238E27FC236}">
                <a16:creationId xmlns:a16="http://schemas.microsoft.com/office/drawing/2014/main" id="{6065BE97-B7FD-4250-BDF0-DC2D1109845C}"/>
              </a:ext>
            </a:extLst>
          </p:cNvPr>
          <p:cNvSpPr/>
          <p:nvPr/>
        </p:nvSpPr>
        <p:spPr>
          <a:xfrm>
            <a:off x="7108490" y="3974985"/>
            <a:ext cx="160867" cy="238760"/>
          </a:xfrm>
          <a:custGeom>
            <a:avLst/>
            <a:gdLst/>
            <a:ahLst/>
            <a:cxnLst/>
            <a:rect l="l" t="t" r="r" b="b"/>
            <a:pathLst>
              <a:path w="241300" h="358139">
                <a:moveTo>
                  <a:pt x="114101" y="2698"/>
                </a:moveTo>
                <a:lnTo>
                  <a:pt x="109134" y="309"/>
                </a:lnTo>
                <a:lnTo>
                  <a:pt x="112082" y="0"/>
                </a:lnTo>
                <a:lnTo>
                  <a:pt x="114101" y="2698"/>
                </a:lnTo>
                <a:close/>
              </a:path>
              <a:path w="241300" h="358139">
                <a:moveTo>
                  <a:pt x="107246" y="508"/>
                </a:moveTo>
                <a:lnTo>
                  <a:pt x="108707" y="104"/>
                </a:lnTo>
                <a:lnTo>
                  <a:pt x="109134" y="309"/>
                </a:lnTo>
                <a:lnTo>
                  <a:pt x="107246" y="508"/>
                </a:lnTo>
                <a:close/>
              </a:path>
              <a:path w="241300" h="358139">
                <a:moveTo>
                  <a:pt x="104625" y="44836"/>
                </a:moveTo>
                <a:lnTo>
                  <a:pt x="102124" y="38989"/>
                </a:lnTo>
                <a:lnTo>
                  <a:pt x="95557" y="14450"/>
                </a:lnTo>
                <a:lnTo>
                  <a:pt x="97365" y="7359"/>
                </a:lnTo>
                <a:lnTo>
                  <a:pt x="98772" y="5422"/>
                </a:lnTo>
                <a:lnTo>
                  <a:pt x="103528" y="1536"/>
                </a:lnTo>
                <a:lnTo>
                  <a:pt x="107246" y="508"/>
                </a:lnTo>
                <a:lnTo>
                  <a:pt x="109134" y="309"/>
                </a:lnTo>
                <a:lnTo>
                  <a:pt x="114101" y="2698"/>
                </a:lnTo>
                <a:lnTo>
                  <a:pt x="115048" y="3963"/>
                </a:lnTo>
                <a:lnTo>
                  <a:pt x="115900" y="11514"/>
                </a:lnTo>
                <a:lnTo>
                  <a:pt x="104625" y="44836"/>
                </a:lnTo>
                <a:close/>
              </a:path>
              <a:path w="241300" h="358139">
                <a:moveTo>
                  <a:pt x="103528" y="1536"/>
                </a:moveTo>
                <a:lnTo>
                  <a:pt x="104424" y="804"/>
                </a:lnTo>
                <a:lnTo>
                  <a:pt x="107246" y="508"/>
                </a:lnTo>
                <a:lnTo>
                  <a:pt x="103528" y="1536"/>
                </a:lnTo>
                <a:close/>
              </a:path>
              <a:path w="241300" h="358139">
                <a:moveTo>
                  <a:pt x="98772" y="5422"/>
                </a:moveTo>
                <a:lnTo>
                  <a:pt x="101107" y="2206"/>
                </a:lnTo>
                <a:lnTo>
                  <a:pt x="103528" y="1536"/>
                </a:lnTo>
                <a:lnTo>
                  <a:pt x="98772" y="5422"/>
                </a:lnTo>
                <a:close/>
              </a:path>
              <a:path w="241300" h="358139">
                <a:moveTo>
                  <a:pt x="115048" y="3963"/>
                </a:moveTo>
                <a:lnTo>
                  <a:pt x="114101" y="2698"/>
                </a:lnTo>
                <a:lnTo>
                  <a:pt x="114951" y="3107"/>
                </a:lnTo>
                <a:lnTo>
                  <a:pt x="115048" y="3963"/>
                </a:lnTo>
                <a:close/>
              </a:path>
              <a:path w="241300" h="358139">
                <a:moveTo>
                  <a:pt x="210629" y="161156"/>
                </a:moveTo>
                <a:lnTo>
                  <a:pt x="175758" y="141432"/>
                </a:lnTo>
                <a:lnTo>
                  <a:pt x="139990" y="105199"/>
                </a:lnTo>
                <a:lnTo>
                  <a:pt x="112153" y="62427"/>
                </a:lnTo>
                <a:lnTo>
                  <a:pt x="104625" y="44836"/>
                </a:lnTo>
                <a:lnTo>
                  <a:pt x="115900" y="11514"/>
                </a:lnTo>
                <a:lnTo>
                  <a:pt x="115048" y="3963"/>
                </a:lnTo>
                <a:lnTo>
                  <a:pt x="116703" y="6176"/>
                </a:lnTo>
                <a:lnTo>
                  <a:pt x="122901" y="29197"/>
                </a:lnTo>
                <a:lnTo>
                  <a:pt x="132563" y="51217"/>
                </a:lnTo>
                <a:lnTo>
                  <a:pt x="159263" y="91053"/>
                </a:lnTo>
                <a:lnTo>
                  <a:pt x="192320" y="123883"/>
                </a:lnTo>
                <a:lnTo>
                  <a:pt x="233407" y="145503"/>
                </a:lnTo>
                <a:lnTo>
                  <a:pt x="240902" y="147638"/>
                </a:lnTo>
                <a:lnTo>
                  <a:pt x="240366" y="148972"/>
                </a:lnTo>
                <a:lnTo>
                  <a:pt x="220559" y="148972"/>
                </a:lnTo>
                <a:lnTo>
                  <a:pt x="210629" y="161156"/>
                </a:lnTo>
                <a:close/>
              </a:path>
              <a:path w="241300" h="358139">
                <a:moveTo>
                  <a:pt x="97365" y="7359"/>
                </a:moveTo>
                <a:lnTo>
                  <a:pt x="97619" y="6364"/>
                </a:lnTo>
                <a:lnTo>
                  <a:pt x="98772" y="5422"/>
                </a:lnTo>
                <a:lnTo>
                  <a:pt x="97365" y="7359"/>
                </a:lnTo>
                <a:close/>
              </a:path>
              <a:path w="241300" h="358139">
                <a:moveTo>
                  <a:pt x="137293" y="357691"/>
                </a:moveTo>
                <a:lnTo>
                  <a:pt x="132228" y="353425"/>
                </a:lnTo>
                <a:lnTo>
                  <a:pt x="109827" y="306482"/>
                </a:lnTo>
                <a:lnTo>
                  <a:pt x="82508" y="262542"/>
                </a:lnTo>
                <a:lnTo>
                  <a:pt x="48665" y="224007"/>
                </a:lnTo>
                <a:lnTo>
                  <a:pt x="6691" y="193279"/>
                </a:lnTo>
                <a:lnTo>
                  <a:pt x="0" y="189543"/>
                </a:lnTo>
                <a:lnTo>
                  <a:pt x="2676" y="181535"/>
                </a:lnTo>
                <a:lnTo>
                  <a:pt x="36093" y="138980"/>
                </a:lnTo>
                <a:lnTo>
                  <a:pt x="60827" y="98059"/>
                </a:lnTo>
                <a:lnTo>
                  <a:pt x="80844" y="54637"/>
                </a:lnTo>
                <a:lnTo>
                  <a:pt x="96093" y="9112"/>
                </a:lnTo>
                <a:lnTo>
                  <a:pt x="97365" y="7359"/>
                </a:lnTo>
                <a:lnTo>
                  <a:pt x="95557" y="14450"/>
                </a:lnTo>
                <a:lnTo>
                  <a:pt x="102124" y="38989"/>
                </a:lnTo>
                <a:lnTo>
                  <a:pt x="104625" y="44836"/>
                </a:lnTo>
                <a:lnTo>
                  <a:pt x="99489" y="60017"/>
                </a:lnTo>
                <a:lnTo>
                  <a:pt x="77757" y="106067"/>
                </a:lnTo>
                <a:lnTo>
                  <a:pt x="51007" y="149415"/>
                </a:lnTo>
                <a:lnTo>
                  <a:pt x="32223" y="173528"/>
                </a:lnTo>
                <a:lnTo>
                  <a:pt x="19539" y="173528"/>
                </a:lnTo>
                <a:lnTo>
                  <a:pt x="19539" y="189810"/>
                </a:lnTo>
                <a:lnTo>
                  <a:pt x="42045" y="189810"/>
                </a:lnTo>
                <a:lnTo>
                  <a:pt x="63767" y="205524"/>
                </a:lnTo>
                <a:lnTo>
                  <a:pt x="99539" y="245527"/>
                </a:lnTo>
                <a:lnTo>
                  <a:pt x="128435" y="291235"/>
                </a:lnTo>
                <a:lnTo>
                  <a:pt x="137429" y="309951"/>
                </a:lnTo>
                <a:lnTo>
                  <a:pt x="131425" y="348354"/>
                </a:lnTo>
                <a:lnTo>
                  <a:pt x="151486" y="348354"/>
                </a:lnTo>
                <a:lnTo>
                  <a:pt x="150032" y="351511"/>
                </a:lnTo>
                <a:lnTo>
                  <a:pt x="144039" y="356328"/>
                </a:lnTo>
                <a:lnTo>
                  <a:pt x="137293" y="357691"/>
                </a:lnTo>
                <a:close/>
              </a:path>
              <a:path w="241300" h="358139">
                <a:moveTo>
                  <a:pt x="220559" y="165254"/>
                </a:moveTo>
                <a:lnTo>
                  <a:pt x="210629" y="161156"/>
                </a:lnTo>
                <a:lnTo>
                  <a:pt x="220559" y="148972"/>
                </a:lnTo>
                <a:lnTo>
                  <a:pt x="220559" y="165254"/>
                </a:lnTo>
                <a:close/>
              </a:path>
              <a:path w="241300" h="358139">
                <a:moveTo>
                  <a:pt x="230614" y="165254"/>
                </a:moveTo>
                <a:lnTo>
                  <a:pt x="220559" y="165254"/>
                </a:lnTo>
                <a:lnTo>
                  <a:pt x="220559" y="148972"/>
                </a:lnTo>
                <a:lnTo>
                  <a:pt x="240366" y="148972"/>
                </a:lnTo>
                <a:lnTo>
                  <a:pt x="236619" y="158314"/>
                </a:lnTo>
                <a:lnTo>
                  <a:pt x="233407" y="161784"/>
                </a:lnTo>
                <a:lnTo>
                  <a:pt x="230614" y="165254"/>
                </a:lnTo>
                <a:close/>
              </a:path>
              <a:path w="241300" h="358139">
                <a:moveTo>
                  <a:pt x="151486" y="348354"/>
                </a:moveTo>
                <a:lnTo>
                  <a:pt x="131425" y="348354"/>
                </a:lnTo>
                <a:lnTo>
                  <a:pt x="138384" y="345685"/>
                </a:lnTo>
                <a:lnTo>
                  <a:pt x="145076" y="343016"/>
                </a:lnTo>
                <a:lnTo>
                  <a:pt x="152036" y="340346"/>
                </a:lnTo>
                <a:lnTo>
                  <a:pt x="137429" y="309951"/>
                </a:lnTo>
                <a:lnTo>
                  <a:pt x="140045" y="293216"/>
                </a:lnTo>
                <a:lnTo>
                  <a:pt x="158225" y="240756"/>
                </a:lnTo>
                <a:lnTo>
                  <a:pt x="185289" y="192249"/>
                </a:lnTo>
                <a:lnTo>
                  <a:pt x="210629" y="161156"/>
                </a:lnTo>
                <a:lnTo>
                  <a:pt x="220559" y="165254"/>
                </a:lnTo>
                <a:lnTo>
                  <a:pt x="230614" y="165254"/>
                </a:lnTo>
                <a:lnTo>
                  <a:pt x="201245" y="201737"/>
                </a:lnTo>
                <a:lnTo>
                  <a:pt x="176862" y="246394"/>
                </a:lnTo>
                <a:lnTo>
                  <a:pt x="160609" y="294655"/>
                </a:lnTo>
                <a:lnTo>
                  <a:pt x="152839" y="345418"/>
                </a:lnTo>
                <a:lnTo>
                  <a:pt x="151486" y="348354"/>
                </a:lnTo>
                <a:close/>
              </a:path>
              <a:path w="241300" h="358139">
                <a:moveTo>
                  <a:pt x="19539" y="189810"/>
                </a:moveTo>
                <a:lnTo>
                  <a:pt x="19539" y="173528"/>
                </a:lnTo>
                <a:lnTo>
                  <a:pt x="27651" y="179396"/>
                </a:lnTo>
                <a:lnTo>
                  <a:pt x="19539" y="189810"/>
                </a:lnTo>
                <a:close/>
              </a:path>
              <a:path w="241300" h="358139">
                <a:moveTo>
                  <a:pt x="27651" y="179396"/>
                </a:moveTo>
                <a:lnTo>
                  <a:pt x="19539" y="173528"/>
                </a:lnTo>
                <a:lnTo>
                  <a:pt x="32223" y="173528"/>
                </a:lnTo>
                <a:lnTo>
                  <a:pt x="27651" y="179396"/>
                </a:lnTo>
                <a:close/>
              </a:path>
              <a:path w="241300" h="358139">
                <a:moveTo>
                  <a:pt x="42045" y="189810"/>
                </a:moveTo>
                <a:lnTo>
                  <a:pt x="19539" y="189810"/>
                </a:lnTo>
                <a:lnTo>
                  <a:pt x="27651" y="179396"/>
                </a:lnTo>
                <a:lnTo>
                  <a:pt x="42045" y="189810"/>
                </a:lnTo>
                <a:close/>
              </a:path>
              <a:path w="241300" h="358139">
                <a:moveTo>
                  <a:pt x="131425" y="348354"/>
                </a:moveTo>
                <a:lnTo>
                  <a:pt x="137429" y="309951"/>
                </a:lnTo>
                <a:lnTo>
                  <a:pt x="152036" y="340346"/>
                </a:lnTo>
                <a:lnTo>
                  <a:pt x="145076" y="343016"/>
                </a:lnTo>
                <a:lnTo>
                  <a:pt x="138384" y="345685"/>
                </a:lnTo>
                <a:lnTo>
                  <a:pt x="131425" y="348354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29">
            <a:extLst>
              <a:ext uri="{FF2B5EF4-FFF2-40B4-BE49-F238E27FC236}">
                <a16:creationId xmlns:a16="http://schemas.microsoft.com/office/drawing/2014/main" id="{56D037F5-E3DE-4EAB-A3C4-555EE26904B4}"/>
              </a:ext>
            </a:extLst>
          </p:cNvPr>
          <p:cNvSpPr/>
          <p:nvPr/>
        </p:nvSpPr>
        <p:spPr>
          <a:xfrm>
            <a:off x="7327444" y="3732300"/>
            <a:ext cx="168486" cy="249767"/>
          </a:xfrm>
          <a:custGeom>
            <a:avLst/>
            <a:gdLst/>
            <a:ahLst/>
            <a:cxnLst/>
            <a:rect l="l" t="t" r="r" b="b"/>
            <a:pathLst>
              <a:path w="252729" h="374650">
                <a:moveTo>
                  <a:pt x="142399" y="374206"/>
                </a:moveTo>
                <a:lnTo>
                  <a:pt x="127384" y="329195"/>
                </a:lnTo>
                <a:lnTo>
                  <a:pt x="104763" y="287450"/>
                </a:lnTo>
                <a:lnTo>
                  <a:pt x="75409" y="250062"/>
                </a:lnTo>
                <a:lnTo>
                  <a:pt x="40197" y="218118"/>
                </a:lnTo>
                <a:lnTo>
                  <a:pt x="0" y="192708"/>
                </a:lnTo>
                <a:lnTo>
                  <a:pt x="36008" y="162238"/>
                </a:lnTo>
                <a:lnTo>
                  <a:pt x="64514" y="126643"/>
                </a:lnTo>
                <a:lnTo>
                  <a:pt x="87649" y="87012"/>
                </a:lnTo>
                <a:lnTo>
                  <a:pt x="107547" y="44435"/>
                </a:lnTo>
                <a:lnTo>
                  <a:pt x="126339" y="0"/>
                </a:lnTo>
                <a:lnTo>
                  <a:pt x="134312" y="31051"/>
                </a:lnTo>
                <a:lnTo>
                  <a:pt x="150481" y="71160"/>
                </a:lnTo>
                <a:lnTo>
                  <a:pt x="175271" y="114267"/>
                </a:lnTo>
                <a:lnTo>
                  <a:pt x="209107" y="154312"/>
                </a:lnTo>
                <a:lnTo>
                  <a:pt x="252411" y="185235"/>
                </a:lnTo>
                <a:lnTo>
                  <a:pt x="218820" y="213753"/>
                </a:lnTo>
                <a:lnTo>
                  <a:pt x="191370" y="245872"/>
                </a:lnTo>
                <a:lnTo>
                  <a:pt x="169714" y="282629"/>
                </a:lnTo>
                <a:lnTo>
                  <a:pt x="153507" y="325061"/>
                </a:lnTo>
                <a:lnTo>
                  <a:pt x="142399" y="374206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30">
            <a:extLst>
              <a:ext uri="{FF2B5EF4-FFF2-40B4-BE49-F238E27FC236}">
                <a16:creationId xmlns:a16="http://schemas.microsoft.com/office/drawing/2014/main" id="{095C6DE9-99CC-4AC6-A19E-A7845647A5EA}"/>
              </a:ext>
            </a:extLst>
          </p:cNvPr>
          <p:cNvSpPr/>
          <p:nvPr/>
        </p:nvSpPr>
        <p:spPr>
          <a:xfrm>
            <a:off x="7317986" y="3726072"/>
            <a:ext cx="184573" cy="262467"/>
          </a:xfrm>
          <a:custGeom>
            <a:avLst/>
            <a:gdLst/>
            <a:ahLst/>
            <a:cxnLst/>
            <a:rect l="l" t="t" r="r" b="b"/>
            <a:pathLst>
              <a:path w="276859" h="393700">
                <a:moveTo>
                  <a:pt x="151032" y="5253"/>
                </a:moveTo>
                <a:lnTo>
                  <a:pt x="150429" y="2936"/>
                </a:lnTo>
                <a:lnTo>
                  <a:pt x="146755" y="411"/>
                </a:lnTo>
                <a:lnTo>
                  <a:pt x="149091" y="0"/>
                </a:lnTo>
                <a:lnTo>
                  <a:pt x="152303" y="2402"/>
                </a:lnTo>
                <a:lnTo>
                  <a:pt x="151032" y="5253"/>
                </a:lnTo>
                <a:close/>
              </a:path>
              <a:path w="276859" h="393700">
                <a:moveTo>
                  <a:pt x="146157" y="516"/>
                </a:moveTo>
                <a:lnTo>
                  <a:pt x="146624" y="321"/>
                </a:lnTo>
                <a:lnTo>
                  <a:pt x="146755" y="411"/>
                </a:lnTo>
                <a:lnTo>
                  <a:pt x="146157" y="516"/>
                </a:lnTo>
                <a:close/>
              </a:path>
              <a:path w="276859" h="393700">
                <a:moveTo>
                  <a:pt x="136365" y="39474"/>
                </a:moveTo>
                <a:lnTo>
                  <a:pt x="130890" y="15747"/>
                </a:lnTo>
                <a:lnTo>
                  <a:pt x="133190" y="9204"/>
                </a:lnTo>
                <a:lnTo>
                  <a:pt x="139656" y="3236"/>
                </a:lnTo>
                <a:lnTo>
                  <a:pt x="146157" y="516"/>
                </a:lnTo>
                <a:lnTo>
                  <a:pt x="146755" y="411"/>
                </a:lnTo>
                <a:lnTo>
                  <a:pt x="150429" y="2936"/>
                </a:lnTo>
                <a:lnTo>
                  <a:pt x="151032" y="5253"/>
                </a:lnTo>
                <a:lnTo>
                  <a:pt x="150162" y="7206"/>
                </a:lnTo>
                <a:lnTo>
                  <a:pt x="136365" y="39474"/>
                </a:lnTo>
                <a:close/>
              </a:path>
              <a:path w="276859" h="393700">
                <a:moveTo>
                  <a:pt x="150906" y="393086"/>
                </a:moveTo>
                <a:lnTo>
                  <a:pt x="146950" y="389954"/>
                </a:lnTo>
                <a:lnTo>
                  <a:pt x="131900" y="345525"/>
                </a:lnTo>
                <a:lnTo>
                  <a:pt x="109682" y="304466"/>
                </a:lnTo>
                <a:lnTo>
                  <a:pt x="80962" y="267712"/>
                </a:lnTo>
                <a:lnTo>
                  <a:pt x="46409" y="236197"/>
                </a:lnTo>
                <a:lnTo>
                  <a:pt x="6691" y="210858"/>
                </a:lnTo>
                <a:lnTo>
                  <a:pt x="0" y="207388"/>
                </a:lnTo>
                <a:lnTo>
                  <a:pt x="9903" y="197779"/>
                </a:lnTo>
                <a:lnTo>
                  <a:pt x="53922" y="157939"/>
                </a:lnTo>
                <a:lnTo>
                  <a:pt x="85018" y="112602"/>
                </a:lnTo>
                <a:lnTo>
                  <a:pt x="109740" y="62811"/>
                </a:lnTo>
                <a:lnTo>
                  <a:pt x="131425" y="11744"/>
                </a:lnTo>
                <a:lnTo>
                  <a:pt x="133299" y="6939"/>
                </a:lnTo>
                <a:lnTo>
                  <a:pt x="138920" y="1334"/>
                </a:lnTo>
                <a:lnTo>
                  <a:pt x="144541" y="800"/>
                </a:lnTo>
                <a:lnTo>
                  <a:pt x="146157" y="516"/>
                </a:lnTo>
                <a:lnTo>
                  <a:pt x="139656" y="3236"/>
                </a:lnTo>
                <a:lnTo>
                  <a:pt x="133190" y="9204"/>
                </a:lnTo>
                <a:lnTo>
                  <a:pt x="130890" y="15747"/>
                </a:lnTo>
                <a:lnTo>
                  <a:pt x="136365" y="39474"/>
                </a:lnTo>
                <a:lnTo>
                  <a:pt x="130716" y="52685"/>
                </a:lnTo>
                <a:lnTo>
                  <a:pt x="109395" y="96935"/>
                </a:lnTo>
                <a:lnTo>
                  <a:pt x="84386" y="138596"/>
                </a:lnTo>
                <a:lnTo>
                  <a:pt x="53878" y="176311"/>
                </a:lnTo>
                <a:lnTo>
                  <a:pt x="33811" y="193509"/>
                </a:lnTo>
                <a:lnTo>
                  <a:pt x="22484" y="193509"/>
                </a:lnTo>
                <a:lnTo>
                  <a:pt x="16060" y="208723"/>
                </a:lnTo>
                <a:lnTo>
                  <a:pt x="46366" y="208723"/>
                </a:lnTo>
                <a:lnTo>
                  <a:pt x="63287" y="219501"/>
                </a:lnTo>
                <a:lnTo>
                  <a:pt x="98823" y="251746"/>
                </a:lnTo>
                <a:lnTo>
                  <a:pt x="128384" y="289385"/>
                </a:lnTo>
                <a:lnTo>
                  <a:pt x="151265" y="331559"/>
                </a:lnTo>
                <a:lnTo>
                  <a:pt x="156501" y="347057"/>
                </a:lnTo>
                <a:lnTo>
                  <a:pt x="153416" y="357929"/>
                </a:lnTo>
                <a:lnTo>
                  <a:pt x="147217" y="388353"/>
                </a:lnTo>
                <a:lnTo>
                  <a:pt x="159030" y="388353"/>
                </a:lnTo>
                <a:lnTo>
                  <a:pt x="157322" y="389987"/>
                </a:lnTo>
                <a:lnTo>
                  <a:pt x="150906" y="393086"/>
                </a:lnTo>
                <a:close/>
              </a:path>
              <a:path w="276859" h="393700">
                <a:moveTo>
                  <a:pt x="252131" y="198957"/>
                </a:moveTo>
                <a:lnTo>
                  <a:pt x="206339" y="163381"/>
                </a:lnTo>
                <a:lnTo>
                  <a:pt x="167025" y="109966"/>
                </a:lnTo>
                <a:lnTo>
                  <a:pt x="144842" y="64458"/>
                </a:lnTo>
                <a:lnTo>
                  <a:pt x="136365" y="39474"/>
                </a:lnTo>
                <a:lnTo>
                  <a:pt x="150281" y="6939"/>
                </a:lnTo>
                <a:lnTo>
                  <a:pt x="151032" y="5253"/>
                </a:lnTo>
                <a:lnTo>
                  <a:pt x="161674" y="46164"/>
                </a:lnTo>
                <a:lnTo>
                  <a:pt x="180447" y="88432"/>
                </a:lnTo>
                <a:lnTo>
                  <a:pt x="205991" y="127369"/>
                </a:lnTo>
                <a:lnTo>
                  <a:pt x="237548" y="160604"/>
                </a:lnTo>
                <a:lnTo>
                  <a:pt x="274360" y="185768"/>
                </a:lnTo>
                <a:lnTo>
                  <a:pt x="275995" y="188171"/>
                </a:lnTo>
                <a:lnTo>
                  <a:pt x="265527" y="188171"/>
                </a:lnTo>
                <a:lnTo>
                  <a:pt x="252131" y="198957"/>
                </a:lnTo>
                <a:close/>
              </a:path>
              <a:path w="276859" h="393700">
                <a:moveTo>
                  <a:pt x="259103" y="203384"/>
                </a:moveTo>
                <a:lnTo>
                  <a:pt x="252131" y="198957"/>
                </a:lnTo>
                <a:lnTo>
                  <a:pt x="265527" y="188171"/>
                </a:lnTo>
                <a:lnTo>
                  <a:pt x="259103" y="203384"/>
                </a:lnTo>
                <a:close/>
              </a:path>
              <a:path w="276859" h="393700">
                <a:moveTo>
                  <a:pt x="265350" y="203384"/>
                </a:moveTo>
                <a:lnTo>
                  <a:pt x="259103" y="203384"/>
                </a:lnTo>
                <a:lnTo>
                  <a:pt x="265527" y="188171"/>
                </a:lnTo>
                <a:lnTo>
                  <a:pt x="275995" y="188171"/>
                </a:lnTo>
                <a:lnTo>
                  <a:pt x="276744" y="189272"/>
                </a:lnTo>
                <a:lnTo>
                  <a:pt x="274962" y="193776"/>
                </a:lnTo>
                <a:lnTo>
                  <a:pt x="271274" y="198080"/>
                </a:lnTo>
                <a:lnTo>
                  <a:pt x="267936" y="200982"/>
                </a:lnTo>
                <a:lnTo>
                  <a:pt x="265350" y="203384"/>
                </a:lnTo>
                <a:close/>
              </a:path>
              <a:path w="276859" h="393700">
                <a:moveTo>
                  <a:pt x="16060" y="208723"/>
                </a:moveTo>
                <a:lnTo>
                  <a:pt x="22484" y="193509"/>
                </a:lnTo>
                <a:lnTo>
                  <a:pt x="28982" y="197648"/>
                </a:lnTo>
                <a:lnTo>
                  <a:pt x="16060" y="208723"/>
                </a:lnTo>
                <a:close/>
              </a:path>
              <a:path w="276859" h="393700">
                <a:moveTo>
                  <a:pt x="28982" y="197648"/>
                </a:moveTo>
                <a:lnTo>
                  <a:pt x="22484" y="193509"/>
                </a:lnTo>
                <a:lnTo>
                  <a:pt x="33811" y="193509"/>
                </a:lnTo>
                <a:lnTo>
                  <a:pt x="28982" y="197648"/>
                </a:lnTo>
                <a:close/>
              </a:path>
              <a:path w="276859" h="393700">
                <a:moveTo>
                  <a:pt x="46366" y="208723"/>
                </a:moveTo>
                <a:lnTo>
                  <a:pt x="16060" y="208723"/>
                </a:lnTo>
                <a:lnTo>
                  <a:pt x="28982" y="197648"/>
                </a:lnTo>
                <a:lnTo>
                  <a:pt x="46366" y="208723"/>
                </a:lnTo>
                <a:close/>
              </a:path>
              <a:path w="276859" h="393700">
                <a:moveTo>
                  <a:pt x="159030" y="388353"/>
                </a:moveTo>
                <a:lnTo>
                  <a:pt x="147217" y="388353"/>
                </a:lnTo>
                <a:lnTo>
                  <a:pt x="153641" y="384616"/>
                </a:lnTo>
                <a:lnTo>
                  <a:pt x="160333" y="381146"/>
                </a:lnTo>
                <a:lnTo>
                  <a:pt x="166757" y="377409"/>
                </a:lnTo>
                <a:lnTo>
                  <a:pt x="156501" y="347057"/>
                </a:lnTo>
                <a:lnTo>
                  <a:pt x="161872" y="328131"/>
                </a:lnTo>
                <a:lnTo>
                  <a:pt x="173039" y="299284"/>
                </a:lnTo>
                <a:lnTo>
                  <a:pt x="203608" y="247812"/>
                </a:lnTo>
                <a:lnTo>
                  <a:pt x="243114" y="206216"/>
                </a:lnTo>
                <a:lnTo>
                  <a:pt x="252131" y="198957"/>
                </a:lnTo>
                <a:lnTo>
                  <a:pt x="259103" y="203384"/>
                </a:lnTo>
                <a:lnTo>
                  <a:pt x="265350" y="203384"/>
                </a:lnTo>
                <a:lnTo>
                  <a:pt x="228861" y="237282"/>
                </a:lnTo>
                <a:lnTo>
                  <a:pt x="199647" y="279587"/>
                </a:lnTo>
                <a:lnTo>
                  <a:pt x="179216" y="327097"/>
                </a:lnTo>
                <a:lnTo>
                  <a:pt x="166490" y="379011"/>
                </a:lnTo>
                <a:lnTo>
                  <a:pt x="163437" y="384136"/>
                </a:lnTo>
                <a:lnTo>
                  <a:pt x="159030" y="388353"/>
                </a:lnTo>
                <a:close/>
              </a:path>
              <a:path w="276859" h="393700">
                <a:moveTo>
                  <a:pt x="147217" y="388353"/>
                </a:moveTo>
                <a:lnTo>
                  <a:pt x="153416" y="357929"/>
                </a:lnTo>
                <a:lnTo>
                  <a:pt x="156501" y="347057"/>
                </a:lnTo>
                <a:lnTo>
                  <a:pt x="166757" y="377409"/>
                </a:lnTo>
                <a:lnTo>
                  <a:pt x="160333" y="381146"/>
                </a:lnTo>
                <a:lnTo>
                  <a:pt x="153641" y="384616"/>
                </a:lnTo>
                <a:lnTo>
                  <a:pt x="147217" y="388353"/>
                </a:lnTo>
                <a:close/>
              </a:path>
            </a:pathLst>
          </a:custGeom>
          <a:solidFill>
            <a:srgbClr val="FEFF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Espaço Reservado para Número de Slide 42">
            <a:extLst>
              <a:ext uri="{FF2B5EF4-FFF2-40B4-BE49-F238E27FC236}">
                <a16:creationId xmlns:a16="http://schemas.microsoft.com/office/drawing/2014/main" id="{A92BB453-C600-46D2-9F41-F257608B4A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20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CA859-08BC-4BFB-91A8-FA52B815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6" y="285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O Que é Passe Livre Intermunicipal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E9F57-0329-4157-8952-A32DFCAB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934" y="2221050"/>
            <a:ext cx="972378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É um benefício concedido  pelo Governo do Estado de Mato Grosso do Sul, por meio da lei nº 4.086,de 20 de setembro de 2011 e do Decreto nº 13.646,de 06 de junho de 2013, que dispõe sobre a concessão de gratuidade e ou desconto no Sistema de Transporte Rodoviário Intermunicipal de Passageiros do Estado de Mato Grosso do Sul.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5E58BC-D28D-4638-93A8-8D0725B3DCD4}"/>
              </a:ext>
            </a:extLst>
          </p:cNvPr>
          <p:cNvSpPr txBox="1"/>
          <p:nvPr/>
        </p:nvSpPr>
        <p:spPr>
          <a:xfrm>
            <a:off x="5438363" y="4287980"/>
            <a:ext cx="5607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i="1" dirty="0"/>
              <a:t>Seu Objetivo é de promover a inclusão de pessoas idosas, e ou com deficiência que comprovadamente possuam renda igual ou inferior a dois salários mínimos.</a:t>
            </a:r>
          </a:p>
          <a:p>
            <a:pPr algn="just"/>
            <a:endParaRPr lang="pt-BR" sz="1000" i="1" dirty="0"/>
          </a:p>
        </p:txBody>
      </p:sp>
      <p:sp>
        <p:nvSpPr>
          <p:cNvPr id="8" name="Sinal de Multiplicação 7">
            <a:extLst>
              <a:ext uri="{FF2B5EF4-FFF2-40B4-BE49-F238E27FC236}">
                <a16:creationId xmlns:a16="http://schemas.microsoft.com/office/drawing/2014/main" id="{73E29B00-1C49-49EE-8E6F-2DC511EBACD7}"/>
              </a:ext>
            </a:extLst>
          </p:cNvPr>
          <p:cNvSpPr/>
          <p:nvPr/>
        </p:nvSpPr>
        <p:spPr>
          <a:xfrm>
            <a:off x="4147931" y="428798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829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53612-18F4-4FAD-A793-44B6A3FA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018" y="285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Critérios para requerer o benefício: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1247CE-A9C3-4745-BBA9-27FB8ED9A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32" y="2276199"/>
            <a:ext cx="9856304" cy="330296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pt-BR" sz="2400" dirty="0">
                <a:cs typeface="Arial" panose="020B0604020202020204" pitchFamily="34" charset="0"/>
              </a:rPr>
              <a:t>Pessoas idosas: com idade igual ou superior a sessenta anos;</a:t>
            </a:r>
          </a:p>
          <a:p>
            <a:pPr algn="just">
              <a:lnSpc>
                <a:spcPct val="200000"/>
              </a:lnSpc>
            </a:pPr>
            <a:r>
              <a:rPr lang="pt-BR" sz="2400" dirty="0">
                <a:cs typeface="Arial" panose="020B0604020202020204" pitchFamily="34" charset="0"/>
              </a:rPr>
              <a:t>Pessoas com deficiência -Não tem limite de idade;</a:t>
            </a:r>
          </a:p>
          <a:p>
            <a:pPr algn="just">
              <a:lnSpc>
                <a:spcPct val="200000"/>
              </a:lnSpc>
            </a:pPr>
            <a:r>
              <a:rPr lang="pt-BR" sz="2400" dirty="0">
                <a:cs typeface="Arial" panose="020B0604020202020204" pitchFamily="34" charset="0"/>
              </a:rPr>
              <a:t>Renda mensal bruta - Igual ou inferior a dois salários mínimos;</a:t>
            </a:r>
          </a:p>
          <a:p>
            <a:pPr algn="just">
              <a:lnSpc>
                <a:spcPct val="200000"/>
              </a:lnSpc>
            </a:pPr>
            <a:r>
              <a:rPr lang="pt-BR" sz="2400" dirty="0">
                <a:cs typeface="Arial" panose="020B0604020202020204" pitchFamily="34" charset="0"/>
              </a:rPr>
              <a:t>Residir no Estado de MS - No município que requerer  o benefício;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40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0CA35-E497-4839-9FB8-13F00683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181" y="338620"/>
            <a:ext cx="8093765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Atribuições da gestão estadual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019C98-9A98-4507-9B22-FEC6B21E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4" y="2011156"/>
            <a:ext cx="9392478" cy="3501749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pt-BR" sz="6000" dirty="0">
                <a:cs typeface="Arial" panose="020B0604020202020204" pitchFamily="34" charset="0"/>
              </a:rPr>
              <a:t>Promover capacitações;</a:t>
            </a:r>
          </a:p>
          <a:p>
            <a:pPr algn="just"/>
            <a:r>
              <a:rPr lang="pt-BR" sz="6000" dirty="0">
                <a:cs typeface="Arial" panose="020B0604020202020204" pitchFamily="34" charset="0"/>
              </a:rPr>
              <a:t>Disponibilizar assessoria técnica aos operadores municipais;</a:t>
            </a:r>
          </a:p>
          <a:p>
            <a:pPr algn="just"/>
            <a:r>
              <a:rPr lang="pt-BR" sz="6000" dirty="0">
                <a:cs typeface="Arial" panose="020B0604020202020204" pitchFamily="34" charset="0"/>
              </a:rPr>
              <a:t>Análise  da documentação ,revalidação, homologação e não homologação do cadastro.</a:t>
            </a:r>
          </a:p>
          <a:p>
            <a:pPr algn="just"/>
            <a:r>
              <a:rPr lang="pt-BR" sz="6000" dirty="0">
                <a:cs typeface="Arial" panose="020B0604020202020204" pitchFamily="34" charset="0"/>
              </a:rPr>
              <a:t>Transferência de estrutura ;</a:t>
            </a:r>
          </a:p>
          <a:p>
            <a:pPr algn="just"/>
            <a:r>
              <a:rPr lang="pt-BR" sz="6000" dirty="0">
                <a:cs typeface="Arial" panose="020B0604020202020204" pitchFamily="34" charset="0"/>
              </a:rPr>
              <a:t>Orientações gerais via telefone, e- mail e </a:t>
            </a:r>
            <a:r>
              <a:rPr lang="pt-BR" sz="6000" dirty="0" err="1">
                <a:cs typeface="Arial" panose="020B0604020202020204" pitchFamily="34" charset="0"/>
              </a:rPr>
              <a:t>watsaap</a:t>
            </a:r>
            <a:r>
              <a:rPr lang="pt-BR" sz="6000" dirty="0"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pt-BR" sz="6000" dirty="0">
                <a:cs typeface="Arial" panose="020B0604020202020204" pitchFamily="34" charset="0"/>
              </a:rPr>
              <a:t>Cadastro de CRM</a:t>
            </a:r>
          </a:p>
          <a:p>
            <a:pPr algn="just"/>
            <a:r>
              <a:rPr lang="pt-BR" sz="6000" dirty="0">
                <a:cs typeface="Arial" panose="020B0604020202020204" pitchFamily="34" charset="0"/>
              </a:rPr>
              <a:t>Cadastro de senha de técnico para acesso ao SGPLI;</a:t>
            </a:r>
          </a:p>
          <a:p>
            <a:pPr algn="just"/>
            <a:r>
              <a:rPr lang="pt-BR" sz="6000" dirty="0">
                <a:cs typeface="Arial" panose="020B0604020202020204" pitchFamily="34" charset="0"/>
              </a:rPr>
              <a:t>Elaboração de minuta de ofício, relatórios e análise de processo judicial;</a:t>
            </a:r>
          </a:p>
          <a:p>
            <a:pPr algn="just"/>
            <a:r>
              <a:rPr lang="pt-BR" sz="6000" dirty="0">
                <a:cs typeface="Arial" panose="020B0604020202020204" pitchFamily="34" charset="0"/>
              </a:rPr>
              <a:t>Impressão de carteiras do Passe Livre e envio ao município;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6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9978" y="143693"/>
            <a:ext cx="9784080" cy="1097280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b="1" dirty="0"/>
              <a:t>Quantitativos dos Atendimentos do Passe Intermunicipal 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492982"/>
              </p:ext>
            </p:extLst>
          </p:nvPr>
        </p:nvGraphicFramePr>
        <p:xfrm>
          <a:off x="1235528" y="2060757"/>
          <a:ext cx="9720943" cy="383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596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9983" y="548005"/>
            <a:ext cx="886750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/>
              <a:t>ATUALMENTE EXISTEM 131 UNIDADES DE CENTROS DE REFERÊNCIA DE ASSISTÊNCIA SOCIAL – CRAS NO MATO GROSSO DO SUL.  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54" y="2120241"/>
            <a:ext cx="5008366" cy="37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4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2492" y="509450"/>
            <a:ext cx="9222378" cy="1159419"/>
          </a:xfrm>
        </p:spPr>
        <p:txBody>
          <a:bodyPr>
            <a:noAutofit/>
          </a:bodyPr>
          <a:lstStyle/>
          <a:p>
            <a:pPr algn="ctr"/>
            <a:r>
              <a:rPr lang="pt-BR" b="1" dirty="0"/>
              <a:t>Coordenadoria de Proteção Social Básica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0844" y="1668869"/>
            <a:ext cx="9465673" cy="413915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ea typeface="Calibri" pitchFamily="34" charset="0"/>
                <a:cs typeface="Times New Roman" pitchFamily="18" charset="0"/>
              </a:rPr>
              <a:t>A </a:t>
            </a:r>
            <a:r>
              <a:rPr lang="pt-BR" b="1" dirty="0">
                <a:ea typeface="Calibri" pitchFamily="34" charset="0"/>
                <a:cs typeface="Times New Roman" pitchFamily="18" charset="0"/>
              </a:rPr>
              <a:t>Coordenadoria de Proteção Social Básica </a:t>
            </a:r>
            <a:r>
              <a:rPr lang="pt-BR" dirty="0">
                <a:ea typeface="Calibri" pitchFamily="34" charset="0"/>
                <a:cs typeface="Times New Roman" pitchFamily="18" charset="0"/>
              </a:rPr>
              <a:t> atua na gestão, no fortalecimento, assessoramento, orientação, definição de diretrizes, capacitação das equipes dos municípios no âmbito dos programas, projetos e serviços tipificados da Proteção Social Básica, bem como a Gestão Estadual do Cadastro Único,  Programa Bolsa Família e Passe Livre Intermunicipal.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6938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0" y="339635"/>
            <a:ext cx="9655629" cy="135105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Centro de Referência de Assistência Social - CRAS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0603" y="2272937"/>
            <a:ext cx="9773196" cy="337021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cs typeface="Arial" pitchFamily="34" charset="0"/>
              </a:rPr>
              <a:t>É a porta de entrada da assistência social. Trata-se de uma unidade pública municipal, integrante do SUAS, localizado em áreas com maiores índices de vulnerabilidade e risco social, destinado à prestação de serviços </a:t>
            </a:r>
            <a:r>
              <a:rPr lang="pt-BR" dirty="0" err="1">
                <a:cs typeface="Arial" pitchFamily="34" charset="0"/>
              </a:rPr>
              <a:t>socioassistenciais</a:t>
            </a:r>
            <a:r>
              <a:rPr lang="pt-BR" dirty="0">
                <a:cs typeface="Arial" pitchFamily="34" charset="0"/>
              </a:rPr>
              <a:t> de proteção social básica às famílias e indivíduos, e à articulação destes serviços no seu território de abrangência, e uma atuação </a:t>
            </a:r>
            <a:r>
              <a:rPr lang="pt-BR" dirty="0" err="1">
                <a:cs typeface="Arial" pitchFamily="34" charset="0"/>
              </a:rPr>
              <a:t>intersetorial</a:t>
            </a:r>
            <a:r>
              <a:rPr lang="pt-BR" dirty="0">
                <a:cs typeface="Arial" pitchFamily="34" charset="0"/>
              </a:rPr>
              <a:t> na perspectiva de potencializar a proteção social.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4900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90366"/>
              </p:ext>
            </p:extLst>
          </p:nvPr>
        </p:nvGraphicFramePr>
        <p:xfrm>
          <a:off x="1243149" y="1789610"/>
          <a:ext cx="10330543" cy="4204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495651" y="640079"/>
            <a:ext cx="83785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+mj-lt"/>
              </a:rPr>
              <a:t>Formas de atuação Preventiva, Protetiva e Proativa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1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9612" y="574766"/>
            <a:ext cx="9681754" cy="10767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cs typeface="Arial" pitchFamily="34" charset="0"/>
              </a:rPr>
              <a:t>Serviço de Proteção e Atenção Integral à Família-PAIF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5766" y="2374265"/>
            <a:ext cx="10515600" cy="313826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cs typeface="Arial" pitchFamily="34" charset="0"/>
              </a:rPr>
              <a:t>Ofertado necessariamente no CRAS, de caráter continuado, com a finalidade de fortalecer a função protetiva das famílias, prevenir a ruptura de seus vínculos e contribuir na melhoria de sua qualidade devida.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3197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              </a:t>
            </a:r>
            <a:r>
              <a:rPr lang="pt-BR" sz="3200" b="1" dirty="0"/>
              <a:t>EQUIPE REFERÊNCIA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0" indent="0" algn="ctr">
              <a:buNone/>
            </a:pPr>
            <a:r>
              <a:rPr lang="pt-BR" sz="2000" dirty="0"/>
              <a:t>Equipe de referência do CRAS, deve ser composta da seguinte forma, conforme o porte do município: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9969"/>
              </p:ext>
            </p:extLst>
          </p:nvPr>
        </p:nvGraphicFramePr>
        <p:xfrm>
          <a:off x="2116184" y="3063833"/>
          <a:ext cx="8281851" cy="2708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3552">
                  <a:extLst>
                    <a:ext uri="{9D8B030D-6E8A-4147-A177-3AD203B41FA5}">
                      <a16:colId xmlns:a16="http://schemas.microsoft.com/office/drawing/2014/main" val="2521161158"/>
                    </a:ext>
                  </a:extLst>
                </a:gridCol>
                <a:gridCol w="5098299">
                  <a:extLst>
                    <a:ext uri="{9D8B030D-6E8A-4147-A177-3AD203B41FA5}">
                      <a16:colId xmlns:a16="http://schemas.microsoft.com/office/drawing/2014/main" val="357849628"/>
                    </a:ext>
                  </a:extLst>
                </a:gridCol>
              </a:tblGrid>
              <a:tr h="802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Pequeno Porte I: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2 técnicos (as) de nível superior: 1 assistente social e  </a:t>
                      </a:r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1 psicólogo (a)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2 técnicos (as) de nível médio.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966528"/>
                  </a:ext>
                </a:extLst>
              </a:tr>
              <a:tr h="797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Pequeno Porte II: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</a:rPr>
                        <a:t>3 técnicos (as) de nível superior: 2 assistentes sociais e </a:t>
                      </a:r>
                      <a:r>
                        <a:rPr lang="pt-BR" sz="1400" b="1" u="none" strike="noStrike" dirty="0">
                          <a:effectLst/>
                          <a:hlinkClick r:id="rId2"/>
                        </a:rPr>
                        <a:t>1 psicólogo (a)</a:t>
                      </a:r>
                      <a:r>
                        <a:rPr lang="pt-BR" sz="1400" b="1" dirty="0">
                          <a:effectLst/>
                        </a:rPr>
                        <a:t>;</a:t>
                      </a:r>
                      <a:endParaRPr lang="pt-BR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3 técnicos (as) de nível médio.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165025"/>
                  </a:ext>
                </a:extLst>
              </a:tr>
              <a:tr h="102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Médio, Grande, Metrópole e DF: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</a:rPr>
                        <a:t>4 técnicos (as) de nível superior: 2 assistentes sociais, </a:t>
                      </a:r>
                      <a:r>
                        <a:rPr lang="pt-BR" sz="1400" b="1" u="none" strike="noStrike" dirty="0">
                          <a:effectLst/>
                          <a:hlinkClick r:id="rId2"/>
                        </a:rPr>
                        <a:t>1 psicólogo (a)</a:t>
                      </a:r>
                      <a:r>
                        <a:rPr lang="pt-BR" sz="1400" b="1" dirty="0">
                          <a:effectLst/>
                        </a:rPr>
                        <a:t> e outro (a) profissional que compõe o SUAS;</a:t>
                      </a:r>
                      <a:endParaRPr lang="pt-BR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4 técnicos (as) de nível médio.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735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217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C8A0B66-19AF-894F-A80C-B39A3FD5C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896209"/>
              </p:ext>
            </p:extLst>
          </p:nvPr>
        </p:nvGraphicFramePr>
        <p:xfrm>
          <a:off x="450866" y="187642"/>
          <a:ext cx="11610505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933303" y="470262"/>
            <a:ext cx="2433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Franklin Gothic Book" panose="020B0503020102020204" pitchFamily="34" charset="0"/>
              </a:rPr>
              <a:t>O que faz o PAIF?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61949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images.slideplayer.com.br/1/292224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605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18857" y="3135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46365" y="2247539"/>
            <a:ext cx="8908869" cy="3750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pt-BR" sz="2000" dirty="0"/>
              <a:t>Equipe Volante consiste em uma equipe adicional que integra um Centro de Referência de Assistência Social em funcionamento. Se aplica ao CRAS cujo território é extenso que podem ter como características a alta dispersão populacional. Famílias que vivem em locais de difícil acesso, distantes desta Unidade Física.</a:t>
            </a:r>
          </a:p>
          <a:p>
            <a:pPr algn="just">
              <a:lnSpc>
                <a:spcPct val="250000"/>
              </a:lnSpc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93980" y="640081"/>
            <a:ext cx="3517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latin typeface="+mj-lt"/>
              </a:rPr>
              <a:t>Equipe Volante</a:t>
            </a:r>
          </a:p>
        </p:txBody>
      </p:sp>
    </p:spTree>
    <p:extLst>
      <p:ext uri="{BB962C8B-B14F-4D97-AF65-F5344CB8AC3E}">
        <p14:creationId xmlns:p14="http://schemas.microsoft.com/office/powerpoint/2010/main" val="2170399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9875" y="261258"/>
            <a:ext cx="8636726" cy="153393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Serviço de Convivência e Fortalecimento de Vínculos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6691" y="1972492"/>
            <a:ext cx="10347961" cy="415222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3200" dirty="0">
                <a:cs typeface="Arial" pitchFamily="34" charset="0"/>
              </a:rPr>
              <a:t> </a:t>
            </a:r>
            <a:r>
              <a:rPr lang="pt-BR" dirty="0">
                <a:cs typeface="Arial" pitchFamily="34" charset="0"/>
              </a:rPr>
              <a:t>É o serviço realizado em grupos de acordo com o ciclo de vida de seus usuários e organizado a partir de percursos. É complementar ao trabalho do PAIF e busca prevenir a ocorrência de situações de risco social. Deve ser sempre referenciado a um CRAS, que é responsável por encaminhar os usuários ao Serviço (Resolução CNAS 01 de 21 de Fevereiro de 2013).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0135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89612" y="1494887"/>
            <a:ext cx="5473337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800" b="1" dirty="0">
                <a:cs typeface="Arial" pitchFamily="34" charset="0"/>
              </a:rPr>
              <a:t>Serviço de Convivência e Fortalecimento de Vínculos. </a:t>
            </a:r>
            <a:r>
              <a:rPr lang="pt-BR" sz="1800" dirty="0">
                <a:cs typeface="Arial" pitchFamily="34" charset="0"/>
              </a:rPr>
              <a:t>De caráter preventivo e proativo,  realizado em grupos, de modo a garantir aquisições progressivas aos seus usuários, de acordo com seu ciclo de vida. Destina-se a crianças, adolescentes, idosos em situação de vulnerabilidade.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721530" y="3775166"/>
            <a:ext cx="559209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cs typeface="Arial" pitchFamily="34" charset="0"/>
              </a:rPr>
              <a:t>Serviço de Proteção Social Básica no Domicílio para Pessoas com:</a:t>
            </a:r>
            <a:r>
              <a:rPr lang="pt-BR" dirty="0">
                <a:cs typeface="Arial" pitchFamily="34" charset="0"/>
              </a:rPr>
              <a:t> </a:t>
            </a:r>
            <a:r>
              <a:rPr lang="pt-BR" b="1" dirty="0">
                <a:cs typeface="Arial" pitchFamily="34" charset="0"/>
              </a:rPr>
              <a:t>Deficiência e Idosas</a:t>
            </a:r>
            <a:br>
              <a:rPr lang="pt-BR" b="1" dirty="0">
                <a:cs typeface="Arial" pitchFamily="34" charset="0"/>
              </a:rPr>
            </a:br>
            <a:r>
              <a:rPr lang="pt-BR" dirty="0">
                <a:cs typeface="Arial" pitchFamily="34" charset="0"/>
              </a:rPr>
              <a:t>Tem a finalidade de prevenir os agravos que possam provocar o rompimento de vínculos familiares e sociais dos usuários.</a:t>
            </a:r>
          </a:p>
        </p:txBody>
      </p:sp>
    </p:spTree>
    <p:extLst>
      <p:ext uri="{BB962C8B-B14F-4D97-AF65-F5344CB8AC3E}">
        <p14:creationId xmlns:p14="http://schemas.microsoft.com/office/powerpoint/2010/main" val="3253374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5452" y="500062"/>
            <a:ext cx="777239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>
                <a:ea typeface="Calibri" pitchFamily="34" charset="0"/>
                <a:cs typeface="Arial" pitchFamily="34" charset="0"/>
              </a:rPr>
              <a:t>O SCFV está organizado nas seguintes Faixas etárias:</a:t>
            </a:r>
            <a:br>
              <a:rPr lang="pt-BR" b="1" dirty="0">
                <a:latin typeface="Franklin Gothic Book" panose="020B05030201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03565"/>
            <a:ext cx="10515600" cy="3381512"/>
          </a:xfrm>
        </p:spPr>
        <p:txBody>
          <a:bodyPr/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2000" dirty="0">
                <a:ea typeface="Calibri" pitchFamily="34" charset="0"/>
                <a:cs typeface="Arial" pitchFamily="34" charset="0"/>
              </a:rPr>
              <a:t>Crianças até 6 anos;</a:t>
            </a:r>
            <a:endParaRPr lang="pt-BR" sz="2000" dirty="0"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2000" dirty="0">
                <a:ea typeface="Calibri" pitchFamily="34" charset="0"/>
                <a:cs typeface="Arial" pitchFamily="34" charset="0"/>
              </a:rPr>
              <a:t>Crianças e Adolescentes de 6 a 15 anos;</a:t>
            </a:r>
            <a:endParaRPr lang="pt-BR" sz="2000" dirty="0"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2000" dirty="0">
                <a:ea typeface="Calibri" pitchFamily="34" charset="0"/>
                <a:cs typeface="Arial" pitchFamily="34" charset="0"/>
              </a:rPr>
              <a:t>Jovens de 15 a 17 anos;</a:t>
            </a:r>
            <a:endParaRPr lang="pt-BR" sz="2000" dirty="0"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2000" dirty="0">
                <a:ea typeface="Calibri" pitchFamily="34" charset="0"/>
                <a:cs typeface="Arial" pitchFamily="34" charset="0"/>
              </a:rPr>
              <a:t>Jovens de 18 a 29 anos;</a:t>
            </a:r>
            <a:endParaRPr lang="pt-BR" sz="2000" dirty="0"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2000" dirty="0">
                <a:ea typeface="Calibri" pitchFamily="34" charset="0"/>
                <a:cs typeface="Arial" pitchFamily="34" charset="0"/>
              </a:rPr>
              <a:t>Adultos de 30 a 59 anos e</a:t>
            </a:r>
            <a:endParaRPr lang="pt-BR" sz="2000" dirty="0"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2000" dirty="0">
                <a:ea typeface="Calibri" pitchFamily="34" charset="0"/>
                <a:cs typeface="Arial" pitchFamily="34" charset="0"/>
              </a:rPr>
              <a:t>Pessoas Idosas acima de 60 anos;</a:t>
            </a:r>
            <a:endParaRPr lang="pt-BR" sz="2000" dirty="0"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85860096"/>
              </p:ext>
            </p:extLst>
          </p:nvPr>
        </p:nvGraphicFramePr>
        <p:xfrm>
          <a:off x="5269181" y="1825625"/>
          <a:ext cx="6431576" cy="438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697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9" y="5088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/>
              <a:t>Proteção Social Básica </a:t>
            </a:r>
            <a:br>
              <a:rPr lang="pt-BR" sz="2800" b="1" dirty="0"/>
            </a:b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0165" y="2578962"/>
            <a:ext cx="9366068" cy="42790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4800" b="1" dirty="0"/>
              <a:t> </a:t>
            </a:r>
            <a: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  <a:t>O CRAS, O Território e o Trabalho Social com Famílias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264174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6085" y="286748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Benefícios de Prestação Continua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37360" y="1716814"/>
            <a:ext cx="9562012" cy="43351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cs typeface="Arial" pitchFamily="34" charset="0"/>
              </a:rPr>
              <a:t>O BPC é um benefício da Política de Assistência Social, </a:t>
            </a:r>
            <a:r>
              <a:rPr lang="pt-BR" b="1" dirty="0">
                <a:cs typeface="Arial" pitchFamily="34" charset="0"/>
              </a:rPr>
              <a:t>individual, não vitalício e intransferível, </a:t>
            </a:r>
            <a:r>
              <a:rPr lang="pt-BR" dirty="0">
                <a:cs typeface="Arial" pitchFamily="34" charset="0"/>
              </a:rPr>
              <a:t>que garante a transferência mensal de 1 (um) salário mínimo ao idoso, com 65 (sessenta e cinco) anos ou mais, e à pessoa com deficiência, de qualquer idade, com impedimentos de longo prazo, de natureza física, mental, intelectual ou sensorial, que comprovem não possuir meios para prover a própria manutenção nem de tê-la provida por sua família.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FF0000"/>
                </a:solidFill>
                <a:cs typeface="Arial" pitchFamily="34" charset="0"/>
              </a:rPr>
              <a:t>IMPORTANTE</a:t>
            </a:r>
            <a:r>
              <a:rPr lang="pt-BR" dirty="0">
                <a:solidFill>
                  <a:srgbClr val="FF0000"/>
                </a:solidFill>
                <a:cs typeface="Arial" pitchFamily="34" charset="0"/>
              </a:rPr>
              <a:t>! O BPC não é aposentadoria e nem pensão e não dá direito ao 13º pagamento.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315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920" y="613319"/>
            <a:ext cx="8893628" cy="105872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>
                <a:cs typeface="Arial" pitchFamily="34" charset="0"/>
              </a:rPr>
              <a:t>O BPC NA ESCOLA se estrutura a partir de quatros eixos principais, que visam: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7245" y="2217511"/>
            <a:ext cx="10212977" cy="3686901"/>
          </a:xfrm>
        </p:spPr>
        <p:txBody>
          <a:bodyPr>
            <a:normAutofit fontScale="47500" lnSpcReduction="20000"/>
          </a:bodyPr>
          <a:lstStyle/>
          <a:p>
            <a:pPr algn="just" fontAlgn="base">
              <a:lnSpc>
                <a:spcPct val="170000"/>
              </a:lnSpc>
            </a:pPr>
            <a:r>
              <a:rPr lang="pt-BR" sz="3300" dirty="0">
                <a:cs typeface="Arial" pitchFamily="34" charset="0"/>
              </a:rPr>
              <a:t>Identificar, anualmente, entre os beneficiários do BPC até 18 anos aqueles que estão na escola e aqueles que estão fora da escola;</a:t>
            </a:r>
          </a:p>
          <a:p>
            <a:pPr algn="just" fontAlgn="base">
              <a:lnSpc>
                <a:spcPct val="170000"/>
              </a:lnSpc>
            </a:pPr>
            <a:r>
              <a:rPr lang="pt-BR" sz="3300" dirty="0">
                <a:cs typeface="Arial" pitchFamily="34" charset="0"/>
              </a:rPr>
              <a:t>Identificar as principais barreiras para o acesso e permanência na escola das pessoas com deficiência beneficiárias do BPC;</a:t>
            </a:r>
          </a:p>
          <a:p>
            <a:pPr algn="just" fontAlgn="base">
              <a:lnSpc>
                <a:spcPct val="170000"/>
              </a:lnSpc>
            </a:pPr>
            <a:r>
              <a:rPr lang="pt-BR" sz="3300" dirty="0">
                <a:cs typeface="Arial" pitchFamily="34" charset="0"/>
              </a:rPr>
              <a:t>Realizar estudos e desenvolver estratégias conjuntas para superação destas barreiras;</a:t>
            </a:r>
          </a:p>
          <a:p>
            <a:pPr algn="just" fontAlgn="base">
              <a:lnSpc>
                <a:spcPct val="170000"/>
              </a:lnSpc>
            </a:pPr>
            <a:r>
              <a:rPr lang="pt-BR" sz="3300" dirty="0">
                <a:cs typeface="Arial" pitchFamily="34" charset="0"/>
              </a:rPr>
              <a:t>Realizar o acompanhamento sistemático das ações e programas dos entes federados que aderirem ao Programa.</a:t>
            </a:r>
            <a:br>
              <a:rPr lang="pt-BR" sz="3300" dirty="0">
                <a:cs typeface="Arial" pitchFamily="34" charset="0"/>
              </a:rPr>
            </a:br>
            <a:r>
              <a:rPr lang="pt-BR" sz="3300" dirty="0">
                <a:cs typeface="Arial" pitchFamily="34" charset="0"/>
              </a:rPr>
              <a:t>Nesta ação, anualmente é realizado o pareamento de dados dos beneficiários do BPC com a matrícula no Censo Escolar, identificando os índices de acesso e de exclusão escolar.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6200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8627" y="325937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/>
              <a:t>Benefícios Eventuais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3412" y="1965009"/>
            <a:ext cx="9703526" cy="366508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cs typeface="Arial" pitchFamily="34" charset="0"/>
              </a:rPr>
              <a:t>São benefícios da Política de Assistência Social, de caráter suplementar e provisório, prestados aos cidadãos e às famílias em virtude de nascimento, morte, situações de vulnerabilidade temporária e de calamidade pública. Decreto 6.307 de 14 de dezembro de 2007 e Resolução CNAS 39 de 09 de dezembro 2020 (reordenamento da oferta à luz da PNAS/NOB-SUAS;</a:t>
            </a:r>
          </a:p>
          <a:p>
            <a:pPr algn="just">
              <a:lnSpc>
                <a:spcPct val="100000"/>
              </a:lnSpc>
            </a:pPr>
            <a:r>
              <a:rPr lang="pt-BR" sz="2000" dirty="0">
                <a:cs typeface="Arial" pitchFamily="34" charset="0"/>
              </a:rPr>
              <a:t>Material de Apoio: Benefícios Eventuais SEDHAST;</a:t>
            </a:r>
          </a:p>
          <a:p>
            <a:pPr algn="just">
              <a:lnSpc>
                <a:spcPct val="100000"/>
              </a:lnSpc>
            </a:pPr>
            <a:r>
              <a:rPr lang="pt-BR" sz="2000" dirty="0">
                <a:cs typeface="Arial" pitchFamily="34" charset="0"/>
              </a:rPr>
              <a:t>Benefícios Eventuais no SUAS: Orientações Técnicas SNAS/2018;</a:t>
            </a:r>
          </a:p>
          <a:p>
            <a:pPr algn="just">
              <a:lnSpc>
                <a:spcPct val="100000"/>
              </a:lnSpc>
            </a:pPr>
            <a:r>
              <a:rPr lang="pt-BR" sz="2000" dirty="0">
                <a:cs typeface="Arial" pitchFamily="34" charset="0"/>
              </a:rPr>
              <a:t>Portaria MC 58 de 15 de Abril de 2020-Regulamenta a Nota Técnica 20/20;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0723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16624" r="11102" b="20778"/>
          <a:stretch/>
        </p:blipFill>
        <p:spPr>
          <a:xfrm>
            <a:off x="1960747" y="113544"/>
            <a:ext cx="1440045" cy="1949539"/>
          </a:xfrm>
          <a:prstGeom prst="rect">
            <a:avLst/>
          </a:prstGeom>
        </p:spPr>
      </p:pic>
      <p:pic>
        <p:nvPicPr>
          <p:cNvPr id="5" name="Picture 2" descr="C:\Users\ecarmona.SEDHAST\Desktop\CAPA  SVS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7085" r="7564" b="6537"/>
          <a:stretch/>
        </p:blipFill>
        <p:spPr bwMode="auto">
          <a:xfrm>
            <a:off x="3693105" y="1178608"/>
            <a:ext cx="1409903" cy="19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34" y="190157"/>
            <a:ext cx="1556306" cy="195024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34" y="3933740"/>
            <a:ext cx="1425596" cy="19365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36" y="2635683"/>
            <a:ext cx="1660349" cy="22663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70" y="3766655"/>
            <a:ext cx="1593668" cy="227073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23" y="2635683"/>
            <a:ext cx="1556306" cy="215107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68" y="1039862"/>
            <a:ext cx="1510729" cy="193656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36" y="2008145"/>
            <a:ext cx="1598680" cy="226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4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32" y="1515877"/>
            <a:ext cx="1919285" cy="235445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89" y="1515877"/>
            <a:ext cx="1748117" cy="22769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70" y="3870331"/>
            <a:ext cx="1707776" cy="21652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88" y="3953107"/>
            <a:ext cx="1684956" cy="19997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53" y="1594071"/>
            <a:ext cx="1599359" cy="21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68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Referência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algn="ctr"/>
            <a:r>
              <a:rPr lang="pt-BR" sz="1600" b="1" dirty="0"/>
              <a:t>Cartilha PAIF e SCFV </a:t>
            </a:r>
          </a:p>
          <a:p>
            <a:pPr marL="0" indent="0" algn="ctr">
              <a:buNone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http://www.mds.gov.br/webarquivos/arquivo/assistencia_social/cartilha_paif_2511.pdf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1600" b="1" dirty="0"/>
              <a:t>Perguntas Frequentes: SCFV</a:t>
            </a:r>
          </a:p>
          <a:p>
            <a:pPr marL="0" indent="0" algn="ctr">
              <a:buNone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http://blog.mds.gov.br/redesuas/wp-content/uploads/2020/12/Perguntas_Frequentes_Servico_Convivencia_Fortalecimento_Vinculos_SCFV.pdf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1600" b="1" dirty="0"/>
              <a:t>Benefício de Prestação Continuada</a:t>
            </a:r>
          </a:p>
          <a:p>
            <a:pPr marL="0" indent="0" algn="ctr">
              <a:buNone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https://www.mds.gov.br/webarquivos/publicacao/assistencia_social/Catalogo/cartilha_bpc_2017.pdf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1600" b="1" dirty="0"/>
              <a:t>Nota Técnica sobre o preenchimento de Sistemas de Informações do SUAS</a:t>
            </a:r>
          </a:p>
          <a:p>
            <a:pPr marL="0" indent="0" algn="ctr">
              <a:buNone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http://blog.mds.gov.br/redesuas/sistemas-de-informacoes-do-suas-rma-sisc-e-sisacessuas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1600" b="1" dirty="0"/>
              <a:t>Portaria MC nº 100/2020</a:t>
            </a:r>
          </a:p>
          <a:p>
            <a:pPr marL="0" indent="0" algn="ctr">
              <a:buNone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http://blog.mds.gov.br/redesuas/portaria-no-100-de-14-de-julho-de-2020</a:t>
            </a:r>
          </a:p>
        </p:txBody>
      </p:sp>
    </p:spTree>
    <p:extLst>
      <p:ext uri="{BB962C8B-B14F-4D97-AF65-F5344CB8AC3E}">
        <p14:creationId xmlns:p14="http://schemas.microsoft.com/office/powerpoint/2010/main" val="709008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583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Programa </a:t>
            </a:r>
            <a:r>
              <a:rPr lang="pt-BR" sz="4000" b="1" dirty="0" err="1"/>
              <a:t>Acessuas</a:t>
            </a:r>
            <a:r>
              <a:rPr lang="pt-BR" sz="4000" b="1" dirty="0"/>
              <a:t> Trabalho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15735" y="1978071"/>
            <a:ext cx="9366070" cy="33387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indent="0" algn="just">
              <a:lnSpc>
                <a:spcPct val="200000"/>
              </a:lnSpc>
              <a:buNone/>
            </a:pPr>
            <a:r>
              <a:rPr lang="pt-BR" dirty="0">
                <a:ea typeface="Arial"/>
                <a:cs typeface="Arial" panose="020B0604020202020204" pitchFamily="34" charset="0"/>
                <a:sym typeface="Arial"/>
              </a:rPr>
              <a:t>O Programa de Acesso ao Mundo do Trabalho – </a:t>
            </a:r>
            <a:r>
              <a:rPr lang="pt-BR" dirty="0" err="1">
                <a:ea typeface="Arial"/>
                <a:cs typeface="Arial" panose="020B0604020202020204" pitchFamily="34" charset="0"/>
                <a:sym typeface="Arial"/>
              </a:rPr>
              <a:t>Acessuas</a:t>
            </a:r>
            <a:r>
              <a:rPr lang="pt-BR" dirty="0">
                <a:ea typeface="Arial"/>
                <a:cs typeface="Arial" panose="020B0604020202020204" pitchFamily="34" charset="0"/>
                <a:sym typeface="Arial"/>
              </a:rPr>
              <a:t> Trabalho, é</a:t>
            </a:r>
            <a:r>
              <a:rPr lang="pt-BR" dirty="0">
                <a:ea typeface="Calibri" panose="020F0502020204030204" pitchFamily="34" charset="0"/>
                <a:cs typeface="Arial" pitchFamily="34" charset="0"/>
              </a:rPr>
              <a:t> uma iniciativa da Política Nacional de Assistência Social para promover o acesso de seus usuários a oportunidades no mundo do trabalho, por meio de ações integradas e articuladas voltadas para a garantia dos direitos e cidadania das pessoas em situação de vulnerabilidade e risco social. </a:t>
            </a:r>
            <a:r>
              <a:rPr lang="pt-BR" altLang="pt-BR" b="1" dirty="0">
                <a:ea typeface="Calibri" panose="020F0502020204030204" pitchFamily="34" charset="0"/>
                <a:cs typeface="Arial" panose="020B0604020202020204" pitchFamily="34" charset="0"/>
              </a:rPr>
              <a:t>Público atendido: </a:t>
            </a:r>
            <a:r>
              <a:rPr lang="pt-BR" altLang="pt-BR" dirty="0">
                <a:ea typeface="Calibri" panose="020F0502020204030204" pitchFamily="34" charset="0"/>
                <a:cs typeface="Arial" panose="020B0604020202020204" pitchFamily="34" charset="0"/>
              </a:rPr>
              <a:t>População urbana e/ou rural, em situação de vulnerabilidade e risco social, com idade de 14 a 59 anos. </a:t>
            </a:r>
            <a:r>
              <a:rPr lang="pt-BR" dirty="0">
                <a:solidFill>
                  <a:srgbClr val="000000"/>
                </a:solidFill>
                <a:ea typeface="Calibri" panose="020F0502020204030204" pitchFamily="34" charset="0"/>
                <a:cs typeface="Arial" pitchFamily="34" charset="0"/>
              </a:rPr>
              <a:t>Está localizado na Proteção Social Básica, que atua na prevenção de situações de risco social.</a:t>
            </a:r>
            <a:endParaRPr lang="pt-BR" altLang="pt-BR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41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1069" y="352062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ea typeface="Calibri" panose="020F0502020204030204" pitchFamily="34" charset="0"/>
                <a:cs typeface="Arial" pitchFamily="34" charset="0"/>
              </a:rPr>
              <a:t>Objetivos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3612" y="1677625"/>
            <a:ext cx="9493623" cy="358017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br>
              <a:rPr lang="pt-BR" b="1" dirty="0">
                <a:solidFill>
                  <a:schemeClr val="tx2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endParaRPr lang="pt-BR" dirty="0">
              <a:ea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115000"/>
              </a:lnSpc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ea typeface="Calibri" panose="020F0502020204030204" pitchFamily="34" charset="0"/>
                <a:cs typeface="Arial" pitchFamily="34" charset="0"/>
              </a:rPr>
              <a:t>Orientar os usuários da politica nacional de assistência social sobre questões afetas ao mundo do trabalho;</a:t>
            </a:r>
            <a:br>
              <a:rPr lang="pt-BR" dirty="0">
                <a:solidFill>
                  <a:srgbClr val="000000"/>
                </a:solidFill>
                <a:ea typeface="Calibri" panose="020F0502020204030204" pitchFamily="34" charset="0"/>
                <a:cs typeface="Arial" pitchFamily="34" charset="0"/>
              </a:rPr>
            </a:br>
            <a:endParaRPr lang="pt-BR" dirty="0">
              <a:ea typeface="Calibri" panose="020F0502020204030204" pitchFamily="34" charset="0"/>
              <a:cs typeface="Arial" pitchFamily="34" charset="0"/>
            </a:endParaRPr>
          </a:p>
          <a:p>
            <a:pPr marL="285750" indent="-285750">
              <a:lnSpc>
                <a:spcPct val="115000"/>
              </a:lnSpc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ea typeface="Calibri" panose="020F0502020204030204" pitchFamily="34" charset="0"/>
                <a:cs typeface="Arial" pitchFamily="34" charset="0"/>
              </a:rPr>
              <a:t>Promover atividades que possibilitem aos usuários reconhecer suas potencialidades;</a:t>
            </a:r>
            <a:br>
              <a:rPr lang="pt-BR" dirty="0">
                <a:solidFill>
                  <a:srgbClr val="000000"/>
                </a:solidFill>
                <a:ea typeface="Calibri" panose="020F0502020204030204" pitchFamily="34" charset="0"/>
                <a:cs typeface="Arial" pitchFamily="34" charset="0"/>
              </a:rPr>
            </a:br>
            <a:endParaRPr lang="pt-BR" dirty="0">
              <a:ea typeface="Calibri" panose="020F0502020204030204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ea typeface="Calibri" panose="020F0502020204030204" pitchFamily="34" charset="0"/>
                <a:cs typeface="Arial" pitchFamily="34" charset="0"/>
              </a:rPr>
              <a:t>Viabilizar o acesso dos usuários atendidos a direitos e serviços;</a:t>
            </a:r>
            <a:br>
              <a:rPr lang="pt-BR" dirty="0">
                <a:solidFill>
                  <a:srgbClr val="000000"/>
                </a:solidFill>
                <a:ea typeface="Calibri" panose="020F0502020204030204" pitchFamily="34" charset="0"/>
                <a:cs typeface="Arial" pitchFamily="34" charset="0"/>
              </a:rPr>
            </a:br>
            <a:endParaRPr lang="pt-BR" dirty="0">
              <a:ea typeface="Calibri" panose="020F0502020204030204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ea typeface="Calibri" panose="020F0502020204030204" pitchFamily="34" charset="0"/>
                <a:cs typeface="Arial" pitchFamily="34" charset="0"/>
              </a:rPr>
              <a:t>Acompanhar a trajetória do usuário no mundo do trabalho.</a:t>
            </a:r>
            <a:endParaRPr lang="pt-BR" dirty="0">
              <a:ea typeface="Calibri" panose="020F0502020204030204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880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0669" y="247559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Eixos de Atuação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24743" y="1742939"/>
            <a:ext cx="9718766" cy="3403826"/>
          </a:xfrm>
        </p:spPr>
        <p:txBody>
          <a:bodyPr>
            <a:normAutofit fontScale="85000" lnSpcReduction="10000"/>
          </a:bodyPr>
          <a:lstStyle/>
          <a:p>
            <a:endParaRPr lang="pt-BR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t-BR" dirty="0"/>
              <a:t>Identificação e sensibilização de usuários;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t-BR" dirty="0"/>
              <a:t>Desenvolvimento de habilidades e orientação para o mundo do trabalho;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t-BR" dirty="0"/>
              <a:t>Acesso a oportunidades;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t-BR" dirty="0"/>
              <a:t>Monitoramento do percurso do usuário.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930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7953" y="270996"/>
            <a:ext cx="10515600" cy="1325563"/>
          </a:xfrm>
        </p:spPr>
        <p:txBody>
          <a:bodyPr/>
          <a:lstStyle/>
          <a:p>
            <a:r>
              <a:rPr lang="pt-BR" b="1" dirty="0"/>
              <a:t>Programa Bolsa Família</a:t>
            </a:r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68" y="2051740"/>
            <a:ext cx="3268532" cy="300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60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26264386"/>
              </p:ext>
            </p:extLst>
          </p:nvPr>
        </p:nvGraphicFramePr>
        <p:xfrm>
          <a:off x="3323228" y="1870437"/>
          <a:ext cx="6622505" cy="399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para a direita 6"/>
          <p:cNvSpPr/>
          <p:nvPr/>
        </p:nvSpPr>
        <p:spPr>
          <a:xfrm>
            <a:off x="1789611" y="2197008"/>
            <a:ext cx="2442754" cy="15437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dirty="0"/>
              <a:t>   </a:t>
            </a:r>
            <a:r>
              <a:rPr lang="pt-BR" sz="2800" dirty="0"/>
              <a:t>Assessoria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819616" y="704207"/>
            <a:ext cx="674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+mj-lt"/>
              </a:rPr>
              <a:t>FRENTES DA COORDENADORA</a:t>
            </a:r>
          </a:p>
        </p:txBody>
      </p:sp>
    </p:spTree>
    <p:extLst>
      <p:ext uri="{BB962C8B-B14F-4D97-AF65-F5344CB8AC3E}">
        <p14:creationId xmlns:p14="http://schemas.microsoft.com/office/powerpoint/2010/main" val="824658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3468" y="339000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/>
              <a:t>Programa Bolsa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7767" y="1489752"/>
            <a:ext cx="9664337" cy="4219370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alt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alt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altLang="pt-BR" sz="2400" dirty="0"/>
              <a:t>O </a:t>
            </a:r>
            <a:r>
              <a:rPr lang="en-GB" altLang="pt-BR" sz="2400" dirty="0" err="1"/>
              <a:t>Programa</a:t>
            </a:r>
            <a:r>
              <a:rPr lang="en-GB" altLang="pt-BR" sz="2400" dirty="0"/>
              <a:t> </a:t>
            </a:r>
            <a:r>
              <a:rPr lang="en-GB" altLang="pt-BR" sz="2400" dirty="0" err="1"/>
              <a:t>Bolsa</a:t>
            </a:r>
            <a:r>
              <a:rPr lang="en-GB" altLang="pt-BR" sz="2400" dirty="0"/>
              <a:t> </a:t>
            </a:r>
            <a:r>
              <a:rPr lang="en-GB" altLang="pt-BR" sz="2400" dirty="0" err="1"/>
              <a:t>Família</a:t>
            </a:r>
            <a:r>
              <a:rPr lang="en-GB" altLang="pt-BR" sz="2400" dirty="0"/>
              <a:t> (PBF) </a:t>
            </a:r>
            <a:r>
              <a:rPr lang="en-GB" altLang="pt-BR" sz="2400" dirty="0" err="1"/>
              <a:t>criado</a:t>
            </a:r>
            <a:r>
              <a:rPr lang="en-GB" altLang="pt-BR" sz="2400" dirty="0"/>
              <a:t> </a:t>
            </a:r>
            <a:r>
              <a:rPr lang="en-GB" altLang="pt-BR" sz="2400" dirty="0" err="1"/>
              <a:t>em</a:t>
            </a:r>
            <a:r>
              <a:rPr lang="en-GB" altLang="pt-BR" sz="2400" dirty="0"/>
              <a:t> </a:t>
            </a:r>
            <a:r>
              <a:rPr lang="en-GB" altLang="pt-BR" sz="2400" dirty="0" err="1"/>
              <a:t>outubro</a:t>
            </a:r>
            <a:r>
              <a:rPr lang="en-GB" altLang="pt-BR" sz="2400" dirty="0"/>
              <a:t> de 2003 tem </a:t>
            </a:r>
            <a:r>
              <a:rPr lang="en-GB" altLang="pt-BR" sz="2400" dirty="0" err="1"/>
              <a:t>como</a:t>
            </a:r>
            <a:r>
              <a:rPr lang="en-GB" altLang="pt-BR" sz="2400" dirty="0"/>
              <a:t> </a:t>
            </a:r>
            <a:r>
              <a:rPr lang="en-GB" altLang="pt-BR" sz="2400" dirty="0" err="1"/>
              <a:t>marco</a:t>
            </a:r>
            <a:r>
              <a:rPr lang="en-GB" altLang="pt-BR" sz="2400" dirty="0"/>
              <a:t> legal, a Lei 10.836, de 09 de </a:t>
            </a:r>
            <a:r>
              <a:rPr lang="en-GB" altLang="pt-BR" sz="2400" dirty="0" err="1"/>
              <a:t>janeiro</a:t>
            </a:r>
            <a:r>
              <a:rPr lang="en-GB" altLang="pt-BR" sz="2400" dirty="0"/>
              <a:t> de 2004, </a:t>
            </a:r>
            <a:r>
              <a:rPr lang="pt-BR" sz="2400" dirty="0"/>
              <a:t>vem contribuindo para o combate à pobreza e à desigualdade</a:t>
            </a:r>
            <a:r>
              <a:rPr lang="en-GB" altLang="pt-BR" sz="2400" dirty="0"/>
              <a:t>.</a:t>
            </a:r>
          </a:p>
          <a:p>
            <a:pPr algn="just"/>
            <a:endParaRPr lang="en-GB" alt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altLang="pt-BR" sz="2400" dirty="0"/>
              <a:t> Estratégia cooperada e coordenada entre os entes federados para o combate à pobreza, a promoção da inclusão social e o apoio às famílias em situação de vulnerabilidade</a:t>
            </a:r>
          </a:p>
          <a:p>
            <a:pPr algn="just"/>
            <a:endParaRPr lang="pt-BR" alt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altLang="pt-BR" sz="2400" dirty="0"/>
              <a:t> Atende</a:t>
            </a:r>
            <a:r>
              <a:rPr lang="pt-BR" altLang="ja-JP" sz="2400" dirty="0">
                <a:ea typeface="ＭＳ Ｐゴシック" charset="-128"/>
              </a:rPr>
              <a:t> as famílias abaixo da linha de pobreza, unificando</a:t>
            </a:r>
            <a:r>
              <a:rPr lang="pt-BR" altLang="pt-BR" sz="2400" dirty="0"/>
              <a:t> os  programas anteriores: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altLang="pt-BR" sz="2400" dirty="0"/>
              <a:t>Bolsa Escola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altLang="pt-BR" sz="2400" dirty="0"/>
              <a:t>Bolsa Alimentação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altLang="pt-BR" sz="2400" dirty="0"/>
              <a:t>Cartão Alimentação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altLang="pt-BR" sz="2400" dirty="0"/>
              <a:t>Auxílio Gás</a:t>
            </a:r>
            <a:endParaRPr lang="en-GB" altLang="pt-BR" sz="2400" dirty="0"/>
          </a:p>
          <a:p>
            <a:pPr marL="749808" lvl="4" indent="0">
              <a:lnSpc>
                <a:spcPct val="120000"/>
              </a:lnSpc>
              <a:buNone/>
            </a:pPr>
            <a:endParaRPr lang="pt-BR" sz="20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360332"/>
            <a:ext cx="1565736" cy="152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49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6393" y="43043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/>
              <a:t>        DIMENSÕES DO PROGRAMA BOLSA FAMÍLIA</a:t>
            </a:r>
            <a:br>
              <a:rPr lang="pt-BR" alt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4924" y="1240971"/>
            <a:ext cx="9747069" cy="4700860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altLang="pt-BR" sz="2200" b="1" dirty="0">
                <a:solidFill>
                  <a:srgbClr val="000000"/>
                </a:solidFill>
              </a:rPr>
              <a:t>Transferência de Renda</a:t>
            </a:r>
            <a:r>
              <a:rPr lang="pt-BR" altLang="pt-BR" sz="2200" dirty="0">
                <a:solidFill>
                  <a:srgbClr val="000000"/>
                </a:solidFill>
              </a:rPr>
              <a:t> diretamente às famílias pobres e extremamente </a:t>
            </a:r>
            <a:r>
              <a:rPr lang="pt-BR" altLang="pt-BR" sz="2200" dirty="0"/>
              <a:t>pobres para redução da pobreza.</a:t>
            </a:r>
          </a:p>
          <a:p>
            <a:pPr algn="just"/>
            <a:endParaRPr lang="pt-BR" altLang="pt-BR" sz="22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altLang="pt-BR" sz="2200" b="1" dirty="0">
                <a:solidFill>
                  <a:srgbClr val="000000"/>
                </a:solidFill>
              </a:rPr>
              <a:t>Acompanhamento das condicionalidades </a:t>
            </a:r>
            <a:r>
              <a:rPr lang="pt-BR" altLang="pt-BR" sz="2200" dirty="0">
                <a:solidFill>
                  <a:srgbClr val="000000"/>
                </a:solidFill>
              </a:rPr>
              <a:t>contribui para ruptura do ciclo da pobreza entre gerações.</a:t>
            </a:r>
          </a:p>
          <a:p>
            <a:pPr algn="just"/>
            <a:endParaRPr lang="pt-BR" altLang="pt-BR" sz="2200" dirty="0">
              <a:solidFill>
                <a:srgbClr val="00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altLang="pt-BR" sz="2200" b="1" dirty="0"/>
              <a:t>Programas complementares</a:t>
            </a:r>
            <a:r>
              <a:rPr lang="pt-BR" altLang="pt-BR" sz="2200" dirty="0"/>
              <a:t> amplia oportunidades sociais, econômicas e culturais para as famílias beneficiárias do PBF visando o desenvolvimento de capacidades.   Exemplos: aumento da escolaridade, inclusão produtiva, melhoria das condições habitacionais, entre outros. 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69945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5871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altLang="pt-BR" b="1" dirty="0"/>
              <a:t>                </a:t>
            </a:r>
            <a:r>
              <a:rPr lang="pt-BR" altLang="pt-BR" sz="4000" b="1" dirty="0"/>
              <a:t>PRINCIPAIS CARACTERÍSTICAS DO   PROGRAMA</a:t>
            </a:r>
            <a:br>
              <a:rPr lang="pt-BR" alt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486" y="1812562"/>
            <a:ext cx="10165080" cy="3778341"/>
          </a:xfrm>
        </p:spPr>
        <p:txBody>
          <a:bodyPr>
            <a:normAutofit fontScale="85000" lnSpcReduction="20000"/>
          </a:bodyPr>
          <a:lstStyle/>
          <a:p>
            <a:endParaRPr lang="pt-BR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altLang="pt-BR" sz="2600" dirty="0"/>
              <a:t>Autonomia da família na utilização do recurso financeiro;</a:t>
            </a:r>
          </a:p>
          <a:p>
            <a:endParaRPr lang="pt-BR" altLang="pt-BR" sz="2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altLang="pt-BR" sz="2600" dirty="0"/>
              <a:t>Atenção a famílias pobres e extremamente pobres;</a:t>
            </a:r>
          </a:p>
          <a:p>
            <a:endParaRPr lang="pt-BR" altLang="pt-BR" sz="2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altLang="pt-BR" sz="2600" dirty="0"/>
              <a:t>Gestão </a:t>
            </a:r>
            <a:r>
              <a:rPr lang="pt-BR" altLang="ja-JP" sz="2600" dirty="0">
                <a:ea typeface="ＭＳ Ｐゴシック" charset="-128"/>
              </a:rPr>
              <a:t>compartilhada entre as esferas de governo ;</a:t>
            </a:r>
          </a:p>
          <a:p>
            <a:endParaRPr lang="pt-BR" altLang="pt-BR" sz="2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altLang="pt-BR" sz="2600" dirty="0"/>
              <a:t>Participação da sociedade;</a:t>
            </a:r>
          </a:p>
          <a:p>
            <a:endParaRPr lang="pt-BR" altLang="pt-BR" sz="2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altLang="pt-BR" sz="2600" dirty="0"/>
              <a:t>Cobertura nacional, com base na estimativa de família</a:t>
            </a:r>
            <a:r>
              <a:rPr lang="pt-BR" altLang="ja-JP" sz="2600" dirty="0">
                <a:ea typeface="ＭＳ Ｐゴシック" charset="-128"/>
              </a:rPr>
              <a:t>s pobres.</a:t>
            </a:r>
            <a:endParaRPr lang="pt-BR" altLang="pt-BR" sz="2600" dirty="0"/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650365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0" y="548640"/>
            <a:ext cx="9159240" cy="114204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800" b="1" dirty="0"/>
              <a:t>Quem pode receber os benefícios do Programa Bolsa Família?</a:t>
            </a:r>
            <a:br>
              <a:rPr lang="pt-BR" sz="3800" b="1" dirty="0"/>
            </a:br>
            <a:endParaRPr lang="pt-BR" sz="3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2674" y="1690688"/>
            <a:ext cx="9446623" cy="4351338"/>
          </a:xfrm>
        </p:spPr>
        <p:txBody>
          <a:bodyPr/>
          <a:lstStyle/>
          <a:p>
            <a:endParaRPr lang="pt-BR" dirty="0"/>
          </a:p>
          <a:p>
            <a:pPr marL="0" indent="0" algn="just">
              <a:lnSpc>
                <a:spcPct val="200000"/>
              </a:lnSpc>
              <a:buNone/>
            </a:pPr>
            <a:r>
              <a:rPr lang="pt-BR" sz="2000" dirty="0"/>
              <a:t>Podem receber os benefícios do Programa Bolsa Família, as famílias que: estão cadastradas no Cadastro Único para Programas Sociais (</a:t>
            </a:r>
            <a:r>
              <a:rPr lang="pt-BR" sz="2000" dirty="0" err="1"/>
              <a:t>CadÚnico</a:t>
            </a:r>
            <a:r>
              <a:rPr lang="pt-BR" sz="2000" dirty="0"/>
              <a:t>) e possuem renda mensal per capita (por pessoa) de até R$ 140,00 (cento e quarenta reais). Renda per capita é o mesmo que renda por pessoa, é a soma do dinheiro recebido por todos os membros da família-renda familiar, dividida pelo número de pessoas que compõem a família.</a:t>
            </a:r>
          </a:p>
        </p:txBody>
      </p:sp>
    </p:spTree>
    <p:extLst>
      <p:ext uri="{BB962C8B-B14F-4D97-AF65-F5344CB8AC3E}">
        <p14:creationId xmlns:p14="http://schemas.microsoft.com/office/powerpoint/2010/main" val="1849260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577" y="292327"/>
            <a:ext cx="10515600" cy="1325563"/>
          </a:xfrm>
        </p:spPr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                      </a:t>
            </a:r>
            <a:r>
              <a:rPr lang="pt-BR" sz="3800" b="1" dirty="0"/>
              <a:t>O QUE É O IGD?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1417" y="1617890"/>
            <a:ext cx="10008326" cy="4351338"/>
          </a:xfrm>
        </p:spPr>
        <p:txBody>
          <a:bodyPr>
            <a:normAutofit/>
          </a:bodyPr>
          <a:lstStyle/>
          <a:p>
            <a:endParaRPr lang="pt-BR" dirty="0"/>
          </a:p>
          <a:p>
            <a:pPr algn="just"/>
            <a:r>
              <a:rPr lang="pt-BR" sz="2000" dirty="0"/>
              <a:t>Índice de Gestão Descentralizada (IGD), que serve para aferir a qualidade da gestão do PBF e do Cadastro Único, considerando, primordialmente: os cadastros atualizados das famílias e o acompanhamento das condicionalidades de saúde e de educação. </a:t>
            </a:r>
          </a:p>
          <a:p>
            <a:pPr algn="just"/>
            <a:r>
              <a:rPr lang="pt-BR" sz="2000" dirty="0"/>
              <a:t>os recursos calculados com base no IGD-M são provenientes de resultados alcançados na gestão do PBF e do Cadastro Único. Então, os municípios tem autonomia para decidirem em quais ações 27 devem aplicá-los. O IGD-M contribui, portanto, para que os municípios busquem, de forma continuada, aprimorar a Gestão do PBF e do Cadastro Único, executando com qualidade e eficiência as ações sugeridas no Decreto nº 5.209, de 17 de setembro de 200428, e na Portaria GM/MDS nº 754, de 20 de outubro de 2010.</a:t>
            </a:r>
          </a:p>
        </p:txBody>
      </p:sp>
    </p:spTree>
    <p:extLst>
      <p:ext uri="{BB962C8B-B14F-4D97-AF65-F5344CB8AC3E}">
        <p14:creationId xmlns:p14="http://schemas.microsoft.com/office/powerpoint/2010/main" val="829172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6840" y="5653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altLang="pt-BR" sz="2200" b="1" dirty="0"/>
              <a:t>                     </a:t>
            </a:r>
            <a:r>
              <a:rPr lang="pt-BR" altLang="pt-BR" sz="3800" b="1" dirty="0"/>
              <a:t>CONDICIONALIDADES PROGRAMA BOLSA FAMÍLIA</a:t>
            </a:r>
            <a:br>
              <a:rPr lang="pt-BR" altLang="pt-BR" sz="3800" b="1" dirty="0"/>
            </a:b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90940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 eaLnBrk="0" fontAlgn="base" hangingPunct="0">
              <a:buNone/>
            </a:pPr>
            <a:r>
              <a:rPr lang="pt-BR" b="1" dirty="0">
                <a:effectLst>
                  <a:outerShdw blurRad="38100" dist="38100" dir="2700000" algn="tl" rotWithShape="0">
                    <a:srgbClr val="FFFFFF"/>
                  </a:outerShdw>
                </a:effectLst>
              </a:rPr>
              <a:t>                                                                                         COMPROMISSO/ CONDICIONALIDADES</a:t>
            </a:r>
          </a:p>
          <a:p>
            <a:pPr marL="0" indent="0" eaLnBrk="0" fontAlgn="base" hangingPunct="0">
              <a:buNone/>
            </a:pPr>
            <a:endParaRPr lang="pt-BR" dirty="0"/>
          </a:p>
          <a:p>
            <a:pPr marL="0" indent="0" algn="ctr" eaLnBrk="0" fontAlgn="base" hangingPunct="0">
              <a:buNone/>
            </a:pPr>
            <a:r>
              <a:rPr lang="pt-BR" b="1" dirty="0"/>
              <a:t>       SAÚDE</a:t>
            </a:r>
            <a:endParaRPr lang="pt-BR" dirty="0"/>
          </a:p>
          <a:p>
            <a:pPr eaLnBrk="0" fontAlgn="base" hangingPunct="0"/>
            <a:r>
              <a:rPr lang="pt-BR" dirty="0"/>
              <a:t>  Acompanhamento do calendário vacinal, do crescimento e do desenvolvimento das criança;</a:t>
            </a:r>
          </a:p>
          <a:p>
            <a:pPr eaLnBrk="0" fontAlgn="base" hangingPunct="0"/>
            <a:r>
              <a:rPr lang="pt-BR" dirty="0"/>
              <a:t>  Crianças menores de 7 anos;</a:t>
            </a:r>
          </a:p>
          <a:p>
            <a:pPr eaLnBrk="0" fontAlgn="base" hangingPunct="0"/>
            <a:r>
              <a:rPr lang="pt-BR" dirty="0"/>
              <a:t>   Pré-natal para gestantes e acompanhamento de nutrizes;</a:t>
            </a:r>
          </a:p>
          <a:p>
            <a:pPr eaLnBrk="0" fontAlgn="base" hangingPunct="0"/>
            <a:r>
              <a:rPr lang="pt-BR" dirty="0"/>
              <a:t>   Gestantes e nutrizes;</a:t>
            </a:r>
          </a:p>
          <a:p>
            <a:pPr marL="0" indent="0" eaLnBrk="0" fontAlgn="base" hangingPunct="0">
              <a:buNone/>
            </a:pPr>
            <a:r>
              <a:rPr lang="pt-BR" b="1" dirty="0"/>
              <a:t>       </a:t>
            </a:r>
          </a:p>
          <a:p>
            <a:pPr marL="0" indent="0" algn="ctr" eaLnBrk="0" fontAlgn="base" hangingPunct="0">
              <a:buNone/>
            </a:pPr>
            <a:r>
              <a:rPr lang="pt-BR" b="1" dirty="0"/>
              <a:t>EDUCAÇÃO</a:t>
            </a:r>
          </a:p>
          <a:p>
            <a:pPr marL="0" indent="0" eaLnBrk="0" fontAlgn="base" hangingPunct="0">
              <a:buNone/>
            </a:pPr>
            <a:endParaRPr lang="pt-BR" dirty="0"/>
          </a:p>
          <a:p>
            <a:pPr eaLnBrk="0" fontAlgn="base" hangingPunct="0"/>
            <a:r>
              <a:rPr lang="pt-BR" dirty="0"/>
              <a:t>  Matrícula e frequência escolar mensal mínima de 85%;</a:t>
            </a:r>
          </a:p>
          <a:p>
            <a:pPr eaLnBrk="0" fontAlgn="base" hangingPunct="0"/>
            <a:r>
              <a:rPr lang="pt-BR" dirty="0"/>
              <a:t>  Crianças e adolescentes entre 6 e 15 anos; </a:t>
            </a:r>
          </a:p>
          <a:p>
            <a:pPr eaLnBrk="0" fontAlgn="base" hangingPunct="0"/>
            <a:r>
              <a:rPr lang="pt-BR" dirty="0"/>
              <a:t>  Matrícula e frequência escolar mensal mínima de 75%;</a:t>
            </a:r>
          </a:p>
          <a:p>
            <a:pPr eaLnBrk="0" fontAlgn="base" hangingPunct="0"/>
            <a:r>
              <a:rPr lang="pt-BR" dirty="0"/>
              <a:t>  Jovens de 16 e 17 anos;</a:t>
            </a:r>
          </a:p>
          <a:p>
            <a:pPr marL="0" indent="0" eaLnBrk="0" fontAlgn="base" hangingPunct="0">
              <a:buNone/>
            </a:pPr>
            <a:r>
              <a:rPr lang="pt-BR" b="1" dirty="0"/>
              <a:t>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83927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496390"/>
            <a:ext cx="8845732" cy="1220424"/>
          </a:xfrm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Principais atribuições Coordenação Municipal do PBF:</a:t>
            </a:r>
            <a:br>
              <a:rPr lang="pt-BR" sz="3800" b="1" dirty="0"/>
            </a:br>
            <a:endParaRPr lang="pt-BR" sz="3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8172" y="1250859"/>
            <a:ext cx="9797143" cy="465355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220000"/>
              </a:lnSpc>
              <a:buNone/>
            </a:pPr>
            <a:r>
              <a:rPr lang="pt-BR" sz="9600" b="1" dirty="0"/>
              <a:t>Assistência Social</a:t>
            </a:r>
          </a:p>
          <a:p>
            <a:pPr>
              <a:lnSpc>
                <a:spcPct val="220000"/>
              </a:lnSpc>
            </a:pPr>
            <a:r>
              <a:rPr lang="pt-BR" sz="6600" dirty="0"/>
              <a:t>Planejar e coordenar a ação </a:t>
            </a:r>
            <a:r>
              <a:rPr lang="pt-BR" sz="6600" dirty="0" err="1"/>
              <a:t>intersetorial</a:t>
            </a:r>
            <a:r>
              <a:rPr lang="pt-BR" sz="6600" dirty="0"/>
              <a:t> local de forma a estabelecer um canal de diálogo frequente com todos os profissionais envolvidos na dimensão municipal do Programa;</a:t>
            </a:r>
            <a:endParaRPr lang="pt-BR" sz="6400" dirty="0"/>
          </a:p>
          <a:p>
            <a:pPr>
              <a:lnSpc>
                <a:spcPct val="220000"/>
              </a:lnSpc>
            </a:pPr>
            <a:r>
              <a:rPr lang="pt-BR" sz="6400" dirty="0"/>
              <a:t>Identificar as famílias de baixa renda; realizar o cadastramento e atualização cadastral;</a:t>
            </a:r>
          </a:p>
          <a:p>
            <a:pPr>
              <a:lnSpc>
                <a:spcPct val="220000"/>
              </a:lnSpc>
            </a:pPr>
            <a:r>
              <a:rPr lang="pt-BR" sz="6600" dirty="0"/>
              <a:t>Realizar visitas domiciliares para a verificação das razões pelas quais as famílias não cumprem as condicionalidades – identificar situações de vulnerabilidades;</a:t>
            </a:r>
            <a:endParaRPr lang="pt-BR" sz="6400" dirty="0"/>
          </a:p>
          <a:p>
            <a:pPr>
              <a:lnSpc>
                <a:spcPct val="220000"/>
              </a:lnSpc>
            </a:pPr>
            <a:r>
              <a:rPr lang="pt-BR" sz="6400" dirty="0"/>
              <a:t>Zelar pela guarda e pelo sigilo das informações coletadas;</a:t>
            </a:r>
          </a:p>
          <a:p>
            <a:pPr marL="0" indent="0">
              <a:lnSpc>
                <a:spcPct val="220000"/>
              </a:lnSpc>
              <a:buNone/>
            </a:pPr>
            <a:endParaRPr lang="pt-BR" sz="6400" dirty="0"/>
          </a:p>
          <a:p>
            <a:pPr>
              <a:lnSpc>
                <a:spcPct val="220000"/>
              </a:lnSpc>
            </a:pPr>
            <a:endParaRPr lang="pt-BR" sz="6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6613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4964" y="914402"/>
            <a:ext cx="5378336" cy="388881"/>
          </a:xfrm>
        </p:spPr>
        <p:txBody>
          <a:bodyPr>
            <a:noAutofit/>
          </a:bodyPr>
          <a:lstStyle/>
          <a:p>
            <a:pPr algn="ctr"/>
            <a:r>
              <a:rPr lang="pt-BR" b="1" dirty="0"/>
              <a:t>Continuação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6182" y="1750424"/>
            <a:ext cx="8961121" cy="3331028"/>
          </a:xfrm>
        </p:spPr>
        <p:txBody>
          <a:bodyPr>
            <a:normAutofit/>
          </a:bodyPr>
          <a:lstStyle/>
          <a:p>
            <a:endParaRPr lang="pt-BR" dirty="0"/>
          </a:p>
          <a:p>
            <a:pPr algn="just">
              <a:lnSpc>
                <a:spcPct val="220000"/>
              </a:lnSpc>
            </a:pPr>
            <a:r>
              <a:rPr lang="pt-BR" sz="1600" dirty="0"/>
              <a:t>Realizar a gestão de condicionalidades e de pagamento do Programa Bolsa família;</a:t>
            </a:r>
          </a:p>
          <a:p>
            <a:pPr algn="just">
              <a:lnSpc>
                <a:spcPct val="220000"/>
              </a:lnSpc>
            </a:pPr>
            <a:r>
              <a:rPr lang="pt-BR" sz="1600" dirty="0"/>
              <a:t>Promover a </a:t>
            </a:r>
            <a:r>
              <a:rPr lang="pt-BR" sz="1600" dirty="0" err="1"/>
              <a:t>intersetorialidade</a:t>
            </a:r>
            <a:r>
              <a:rPr lang="pt-BR" sz="1600" dirty="0"/>
              <a:t> entre as secretarias de assistência social, educação e saúde;</a:t>
            </a:r>
          </a:p>
          <a:p>
            <a:pPr algn="just">
              <a:lnSpc>
                <a:spcPct val="220000"/>
              </a:lnSpc>
            </a:pPr>
            <a:r>
              <a:rPr lang="pt-BR" sz="1600" dirty="0"/>
              <a:t>Contribuir para o fortalecimento do Controle Social.</a:t>
            </a:r>
          </a:p>
          <a:p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257315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 Black" panose="020B0A04020102020204" pitchFamily="34" charset="0"/>
              </a:rPr>
              <a:t>         </a:t>
            </a:r>
            <a:r>
              <a:rPr lang="pt-BR" sz="3800" b="1" dirty="0"/>
              <a:t>Principais atribuições Coordenação Estadual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5554" y="1998617"/>
            <a:ext cx="9368246" cy="4178346"/>
          </a:xfrm>
        </p:spPr>
        <p:txBody>
          <a:bodyPr/>
          <a:lstStyle/>
          <a:p>
            <a:endParaRPr lang="pt-BR" dirty="0"/>
          </a:p>
          <a:p>
            <a:pPr algn="just"/>
            <a:r>
              <a:rPr lang="pt-BR" sz="2200" dirty="0"/>
              <a:t>Orientar gestores municipais do PBF na administração de benefícios do programa, de acordo com as normativas nacionais</a:t>
            </a:r>
          </a:p>
          <a:p>
            <a:pPr algn="just"/>
            <a:r>
              <a:rPr lang="pt-BR" sz="2200" dirty="0"/>
              <a:t>Assessorar os municípios com informações nos processos de gestão do Cadastro Único (cadastramento, atualização, revisão, averiguação de dados e exclusão)</a:t>
            </a:r>
          </a:p>
          <a:p>
            <a:pPr algn="just"/>
            <a:r>
              <a:rPr lang="pt-BR" sz="2200" dirty="0"/>
              <a:t>Ofertar Capacitação dos sistemas do </a:t>
            </a:r>
            <a:r>
              <a:rPr lang="pt-BR" sz="2200" dirty="0" err="1"/>
              <a:t>CadÚnico</a:t>
            </a:r>
            <a:r>
              <a:rPr lang="pt-BR" sz="2200" dirty="0"/>
              <a:t> e Bolsa Família</a:t>
            </a:r>
          </a:p>
          <a:p>
            <a:pPr algn="just"/>
            <a:r>
              <a:rPr lang="pt-BR" sz="2200" dirty="0"/>
              <a:t>Fortalecer a gestão e a operacionalização do Cadastro Único para Programas Sociais.</a:t>
            </a:r>
          </a:p>
        </p:txBody>
      </p:sp>
    </p:spTree>
    <p:extLst>
      <p:ext uri="{BB962C8B-B14F-4D97-AF65-F5344CB8AC3E}">
        <p14:creationId xmlns:p14="http://schemas.microsoft.com/office/powerpoint/2010/main" val="18783797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8280" y="352062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/>
              <a:t>                                           </a:t>
            </a:r>
            <a:r>
              <a:rPr lang="pt-BR" b="1" dirty="0"/>
              <a:t>CONTINUAÇÃO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1681" y="1828799"/>
            <a:ext cx="9224554" cy="4348163"/>
          </a:xfrm>
        </p:spPr>
        <p:txBody>
          <a:bodyPr/>
          <a:lstStyle/>
          <a:p>
            <a:endParaRPr lang="pt-BR" dirty="0"/>
          </a:p>
          <a:p>
            <a:pPr algn="just"/>
            <a:r>
              <a:rPr lang="pt-BR" sz="2200" dirty="0"/>
              <a:t>Fortalecer a Coordenação Estadual </a:t>
            </a:r>
            <a:r>
              <a:rPr lang="pt-BR" sz="2200" dirty="0" err="1"/>
              <a:t>Intersetorial</a:t>
            </a:r>
            <a:r>
              <a:rPr lang="pt-BR" sz="2200" dirty="0"/>
              <a:t> do </a:t>
            </a:r>
            <a:r>
              <a:rPr lang="pt-BR" sz="2200" dirty="0" err="1"/>
              <a:t>CadÚnico</a:t>
            </a:r>
            <a:r>
              <a:rPr lang="pt-BR" sz="2200" dirty="0"/>
              <a:t> e PBF e a participação das políticas setoriais envolvidas na melhoria das taxas de acompanhamento do PBF</a:t>
            </a:r>
          </a:p>
          <a:p>
            <a:pPr algn="just"/>
            <a:r>
              <a:rPr lang="pt-BR" sz="2200" dirty="0"/>
              <a:t>Fomentar ações </a:t>
            </a:r>
            <a:r>
              <a:rPr lang="pt-BR" sz="2200" dirty="0" err="1"/>
              <a:t>intersetoriais</a:t>
            </a:r>
            <a:r>
              <a:rPr lang="pt-BR" sz="2200" dirty="0"/>
              <a:t> junto aos municípios para o acesso ao mundo do trabalho voltado a grupos mais vulneráveis.</a:t>
            </a:r>
          </a:p>
          <a:p>
            <a:pPr algn="just"/>
            <a:r>
              <a:rPr lang="pt-BR" sz="2200" dirty="0"/>
              <a:t>Realizar encontro </a:t>
            </a:r>
            <a:r>
              <a:rPr lang="pt-BR" sz="2200" dirty="0" err="1"/>
              <a:t>intersetorial</a:t>
            </a:r>
            <a:r>
              <a:rPr lang="pt-BR" sz="2200" dirty="0"/>
              <a:t> regionalizado de gestores e técnicos municipais do </a:t>
            </a:r>
            <a:r>
              <a:rPr lang="pt-BR" sz="2200" dirty="0" err="1"/>
              <a:t>CadÚnico</a:t>
            </a:r>
            <a:r>
              <a:rPr lang="pt-BR" sz="2200" dirty="0"/>
              <a:t>, PBF</a:t>
            </a:r>
          </a:p>
        </p:txBody>
      </p:sp>
    </p:spTree>
    <p:extLst>
      <p:ext uri="{BB962C8B-B14F-4D97-AF65-F5344CB8AC3E}">
        <p14:creationId xmlns:p14="http://schemas.microsoft.com/office/powerpoint/2010/main" val="88376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982" y="1681934"/>
            <a:ext cx="485381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7320673" y="1681934"/>
            <a:ext cx="962026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</a:t>
            </a:r>
          </a:p>
          <a:p>
            <a:pPr algn="ctr">
              <a:defRPr/>
            </a:pPr>
            <a:r>
              <a:rPr lang="pt-BR" sz="1050" dirty="0"/>
              <a:t>12 Municípios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882742" y="2809687"/>
            <a:ext cx="1504951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BOLSÃO</a:t>
            </a:r>
          </a:p>
          <a:p>
            <a:pPr algn="ctr">
              <a:defRPr/>
            </a:pPr>
            <a:r>
              <a:rPr lang="pt-BR" sz="1200" dirty="0"/>
              <a:t>10 Municípios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8070907" y="4595653"/>
            <a:ext cx="1440160" cy="415498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LESTE</a:t>
            </a:r>
          </a:p>
          <a:p>
            <a:pPr algn="ctr">
              <a:defRPr/>
            </a:pPr>
            <a:r>
              <a:rPr lang="pt-BR" sz="1050" dirty="0"/>
              <a:t>8 Municípios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13586" y="5225143"/>
            <a:ext cx="1538225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DOURADOS</a:t>
            </a:r>
          </a:p>
          <a:p>
            <a:pPr algn="ctr">
              <a:defRPr/>
            </a:pPr>
            <a:r>
              <a:rPr lang="pt-BR" sz="900" dirty="0"/>
              <a:t>11 Municípios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6876671" y="5656951"/>
            <a:ext cx="888003" cy="400110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 SUL</a:t>
            </a:r>
          </a:p>
          <a:p>
            <a:pPr algn="ctr">
              <a:defRPr/>
            </a:pPr>
            <a:r>
              <a:rPr lang="pt-BR" sz="1000" dirty="0"/>
              <a:t>7 Municípios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728794" y="5409809"/>
            <a:ext cx="1584176" cy="369332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 FRONTEIRA</a:t>
            </a:r>
          </a:p>
          <a:p>
            <a:pPr algn="ctr">
              <a:defRPr/>
            </a:pPr>
            <a:r>
              <a:rPr lang="pt-BR" sz="900" dirty="0"/>
              <a:t>9 Municípios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461773" y="4549486"/>
            <a:ext cx="140364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SUDOESTE</a:t>
            </a:r>
          </a:p>
          <a:p>
            <a:pPr algn="ctr">
              <a:defRPr/>
            </a:pPr>
            <a:r>
              <a:rPr lang="pt-BR" sz="1200" dirty="0"/>
              <a:t>8 Municípios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38890" y="2789032"/>
            <a:ext cx="136815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PANTANAL</a:t>
            </a:r>
          </a:p>
          <a:p>
            <a:pPr algn="ctr">
              <a:defRPr/>
            </a:pPr>
            <a:r>
              <a:rPr lang="pt-BR" sz="1200" dirty="0"/>
              <a:t>5 Municípios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615991" y="684140"/>
            <a:ext cx="740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+mj-lt"/>
              </a:rPr>
              <a:t>MAPA DA DIVISÃO DE TRABALHO CPSB</a:t>
            </a:r>
          </a:p>
        </p:txBody>
      </p:sp>
    </p:spTree>
    <p:extLst>
      <p:ext uri="{BB962C8B-B14F-4D97-AF65-F5344CB8AC3E}">
        <p14:creationId xmlns:p14="http://schemas.microsoft.com/office/powerpoint/2010/main" val="2544770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6718" y="1737361"/>
            <a:ext cx="9716589" cy="43350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457200" indent="-457200" algn="just">
              <a:buFont typeface="+mj-lt"/>
              <a:buAutoNum type="arabicPeriod"/>
            </a:pPr>
            <a:r>
              <a:rPr lang="pt-BR" sz="2200" u="sng" dirty="0"/>
              <a:t>Gestor(a) do Cadastro Único  e Programa Bolsa Família;</a:t>
            </a:r>
          </a:p>
          <a:p>
            <a:pPr marL="0" indent="0" algn="just">
              <a:buNone/>
            </a:pPr>
            <a:r>
              <a:rPr lang="pt-BR" sz="2200" dirty="0"/>
              <a:t>Preferencialmente; que tenha o ensino superior completo, com conhecimentos básicos de informática, ser capaz de liderar, trabalhar em equipe, fazer articulações e transmitir conhecimentos.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200" u="sng" dirty="0"/>
              <a:t>Entrevistador/operador do Cadastro Único</a:t>
            </a:r>
            <a:r>
              <a:rPr lang="pt-BR" sz="2200" dirty="0"/>
              <a:t>.</a:t>
            </a:r>
          </a:p>
          <a:p>
            <a:pPr marL="0" indent="0" algn="just">
              <a:buNone/>
            </a:pPr>
            <a:r>
              <a:rPr lang="pt-BR" sz="2200" dirty="0"/>
              <a:t>Profissional com no mínimo o ensino médio completo, com conhecimento básicos em informática, ser capacitado para realizar as entrevistas e inserção de dados no Sistema do Cadastro Único.</a:t>
            </a:r>
          </a:p>
          <a:p>
            <a:pPr marL="0" indent="0" algn="just">
              <a:buNone/>
            </a:pPr>
            <a:r>
              <a:rPr lang="pt-BR" sz="2200" dirty="0"/>
              <a:t>É atribuição da Secretária(o) de Assistência Social nomear equipe mínima para a gestão e operacionalização do Cadastro Único e Bolsa Família.</a:t>
            </a:r>
          </a:p>
          <a:p>
            <a:endParaRPr lang="pt-BR" dirty="0"/>
          </a:p>
        </p:txBody>
      </p:sp>
      <p:pic>
        <p:nvPicPr>
          <p:cNvPr id="4" name="Imagem 3" descr="Resultado de imagem para arte do Bolsa Famíl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92" y="487197"/>
            <a:ext cx="2025015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4265282" y="488600"/>
            <a:ext cx="4933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+mj-lt"/>
              </a:rPr>
              <a:t>Equipe Técnica </a:t>
            </a:r>
          </a:p>
        </p:txBody>
      </p:sp>
    </p:spTree>
    <p:extLst>
      <p:ext uri="{BB962C8B-B14F-4D97-AF65-F5344CB8AC3E}">
        <p14:creationId xmlns:p14="http://schemas.microsoft.com/office/powerpoint/2010/main" val="3312982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0794" y="500062"/>
            <a:ext cx="10515600" cy="1325563"/>
          </a:xfrm>
        </p:spPr>
        <p:txBody>
          <a:bodyPr/>
          <a:lstStyle/>
          <a:p>
            <a:r>
              <a:rPr lang="pt-BR" altLang="pt-BR" b="1" dirty="0">
                <a:latin typeface="Calibri" pitchFamily="34" charset="0"/>
              </a:rPr>
              <a:t>            </a:t>
            </a:r>
            <a:r>
              <a:rPr lang="pt-BR" altLang="pt-BR" sz="4000" b="1" dirty="0"/>
              <a:t>O que é o Cadastro Único?</a:t>
            </a:r>
            <a:br>
              <a:rPr lang="pt-BR" altLang="pt-BR" sz="4000" b="1" dirty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8171" y="1642745"/>
            <a:ext cx="9849395" cy="4351338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altLang="pt-BR" dirty="0">
              <a:latin typeface="Calibri" pitchFamily="34" charset="0"/>
            </a:endParaRPr>
          </a:p>
          <a:p>
            <a:pPr marL="0" indent="0" algn="just">
              <a:buNone/>
            </a:pPr>
            <a:endParaRPr lang="pt-BR" alt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altLang="pt-BR" dirty="0"/>
              <a:t>É um mapa representativo das famílias mais pobres e vulneráveis do Brasil, com ampla potencialidade de utilização pelas políticas públicas.</a:t>
            </a:r>
          </a:p>
          <a:p>
            <a:pPr algn="just"/>
            <a:endParaRPr lang="pt-BR" altLang="pt-BR" dirty="0">
              <a:latin typeface="Calibri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6601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3698259" y="1753986"/>
            <a:ext cx="4795483" cy="4220078"/>
            <a:chOff x="3758313" y="1584911"/>
            <a:chExt cx="4778858" cy="4197960"/>
          </a:xfrm>
        </p:grpSpPr>
        <p:sp>
          <p:nvSpPr>
            <p:cNvPr id="5" name="Forma Livre 4"/>
            <p:cNvSpPr/>
            <p:nvPr/>
          </p:nvSpPr>
          <p:spPr>
            <a:xfrm>
              <a:off x="5498615" y="3141494"/>
              <a:ext cx="1512166" cy="1369986"/>
            </a:xfrm>
            <a:custGeom>
              <a:avLst/>
              <a:gdLst>
                <a:gd name="connsiteX0" fmla="*/ 0 w 1844881"/>
                <a:gd name="connsiteY0" fmla="*/ 873835 h 1747669"/>
                <a:gd name="connsiteX1" fmla="*/ 922441 w 1844881"/>
                <a:gd name="connsiteY1" fmla="*/ 0 h 1747669"/>
                <a:gd name="connsiteX2" fmla="*/ 1844882 w 1844881"/>
                <a:gd name="connsiteY2" fmla="*/ 873835 h 1747669"/>
                <a:gd name="connsiteX3" fmla="*/ 922441 w 1844881"/>
                <a:gd name="connsiteY3" fmla="*/ 1747670 h 1747669"/>
                <a:gd name="connsiteX4" fmla="*/ 0 w 1844881"/>
                <a:gd name="connsiteY4" fmla="*/ 873835 h 174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881" h="1747669">
                  <a:moveTo>
                    <a:pt x="0" y="873835"/>
                  </a:moveTo>
                  <a:cubicBezTo>
                    <a:pt x="0" y="391229"/>
                    <a:pt x="412991" y="0"/>
                    <a:pt x="922441" y="0"/>
                  </a:cubicBezTo>
                  <a:cubicBezTo>
                    <a:pt x="1431891" y="0"/>
                    <a:pt x="1844882" y="391229"/>
                    <a:pt x="1844882" y="873835"/>
                  </a:cubicBezTo>
                  <a:cubicBezTo>
                    <a:pt x="1844882" y="1356441"/>
                    <a:pt x="1431891" y="1747670"/>
                    <a:pt x="922441" y="1747670"/>
                  </a:cubicBezTo>
                  <a:cubicBezTo>
                    <a:pt x="412991" y="1747670"/>
                    <a:pt x="0" y="1356441"/>
                    <a:pt x="0" y="87383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65882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0657" tIns="286420" rIns="300657" bIns="2864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400" b="1" kern="12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Forma Livre 6"/>
            <p:cNvSpPr/>
            <p:nvPr/>
          </p:nvSpPr>
          <p:spPr>
            <a:xfrm rot="5400000">
              <a:off x="6111567" y="2803737"/>
              <a:ext cx="204584" cy="463581"/>
            </a:xfrm>
            <a:custGeom>
              <a:avLst/>
              <a:gdLst>
                <a:gd name="connsiteX0" fmla="*/ 0 w 260984"/>
                <a:gd name="connsiteY0" fmla="*/ 113116 h 565581"/>
                <a:gd name="connsiteX1" fmla="*/ 130492 w 260984"/>
                <a:gd name="connsiteY1" fmla="*/ 113116 h 565581"/>
                <a:gd name="connsiteX2" fmla="*/ 130492 w 260984"/>
                <a:gd name="connsiteY2" fmla="*/ 0 h 565581"/>
                <a:gd name="connsiteX3" fmla="*/ 260984 w 260984"/>
                <a:gd name="connsiteY3" fmla="*/ 282791 h 565581"/>
                <a:gd name="connsiteX4" fmla="*/ 130492 w 260984"/>
                <a:gd name="connsiteY4" fmla="*/ 565581 h 565581"/>
                <a:gd name="connsiteX5" fmla="*/ 130492 w 260984"/>
                <a:gd name="connsiteY5" fmla="*/ 452465 h 565581"/>
                <a:gd name="connsiteX6" fmla="*/ 0 w 260984"/>
                <a:gd name="connsiteY6" fmla="*/ 452465 h 565581"/>
                <a:gd name="connsiteX7" fmla="*/ 0 w 260984"/>
                <a:gd name="connsiteY7" fmla="*/ 113116 h 56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984" h="565581">
                  <a:moveTo>
                    <a:pt x="260983" y="452465"/>
                  </a:moveTo>
                  <a:lnTo>
                    <a:pt x="130492" y="452465"/>
                  </a:lnTo>
                  <a:lnTo>
                    <a:pt x="130492" y="565581"/>
                  </a:lnTo>
                  <a:lnTo>
                    <a:pt x="1" y="282790"/>
                  </a:lnTo>
                  <a:lnTo>
                    <a:pt x="130492" y="0"/>
                  </a:lnTo>
                  <a:lnTo>
                    <a:pt x="130492" y="113116"/>
                  </a:lnTo>
                  <a:lnTo>
                    <a:pt x="260983" y="113116"/>
                  </a:lnTo>
                  <a:lnTo>
                    <a:pt x="260983" y="45246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95" tIns="113115" rIns="0" bIns="11311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5521930" y="1584911"/>
              <a:ext cx="1384311" cy="1325204"/>
            </a:xfrm>
            <a:custGeom>
              <a:avLst/>
              <a:gdLst>
                <a:gd name="connsiteX0" fmla="*/ 0 w 1688895"/>
                <a:gd name="connsiteY0" fmla="*/ 845271 h 1690541"/>
                <a:gd name="connsiteX1" fmla="*/ 844448 w 1688895"/>
                <a:gd name="connsiteY1" fmla="*/ 0 h 1690541"/>
                <a:gd name="connsiteX2" fmla="*/ 1688896 w 1688895"/>
                <a:gd name="connsiteY2" fmla="*/ 845271 h 1690541"/>
                <a:gd name="connsiteX3" fmla="*/ 844448 w 1688895"/>
                <a:gd name="connsiteY3" fmla="*/ 1690542 h 1690541"/>
                <a:gd name="connsiteX4" fmla="*/ 0 w 1688895"/>
                <a:gd name="connsiteY4" fmla="*/ 845271 h 169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895" h="1690541">
                  <a:moveTo>
                    <a:pt x="0" y="845271"/>
                  </a:moveTo>
                  <a:cubicBezTo>
                    <a:pt x="0" y="378441"/>
                    <a:pt x="378072" y="0"/>
                    <a:pt x="844448" y="0"/>
                  </a:cubicBezTo>
                  <a:cubicBezTo>
                    <a:pt x="1310824" y="0"/>
                    <a:pt x="1688896" y="378441"/>
                    <a:pt x="1688896" y="845271"/>
                  </a:cubicBezTo>
                  <a:cubicBezTo>
                    <a:pt x="1688896" y="1312101"/>
                    <a:pt x="1310824" y="1690542"/>
                    <a:pt x="844448" y="1690542"/>
                  </a:cubicBezTo>
                  <a:cubicBezTo>
                    <a:pt x="378072" y="1690542"/>
                    <a:pt x="0" y="1312101"/>
                    <a:pt x="0" y="84527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2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113" tIns="265354" rIns="265113" bIns="2653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 rot="20520000">
              <a:off x="6969583" y="3349898"/>
              <a:ext cx="210887" cy="443355"/>
            </a:xfrm>
            <a:custGeom>
              <a:avLst/>
              <a:gdLst>
                <a:gd name="connsiteX0" fmla="*/ 0 w 257288"/>
                <a:gd name="connsiteY0" fmla="*/ 113116 h 565581"/>
                <a:gd name="connsiteX1" fmla="*/ 128644 w 257288"/>
                <a:gd name="connsiteY1" fmla="*/ 113116 h 565581"/>
                <a:gd name="connsiteX2" fmla="*/ 128644 w 257288"/>
                <a:gd name="connsiteY2" fmla="*/ 0 h 565581"/>
                <a:gd name="connsiteX3" fmla="*/ 257288 w 257288"/>
                <a:gd name="connsiteY3" fmla="*/ 282791 h 565581"/>
                <a:gd name="connsiteX4" fmla="*/ 128644 w 257288"/>
                <a:gd name="connsiteY4" fmla="*/ 565581 h 565581"/>
                <a:gd name="connsiteX5" fmla="*/ 128644 w 257288"/>
                <a:gd name="connsiteY5" fmla="*/ 452465 h 565581"/>
                <a:gd name="connsiteX6" fmla="*/ 0 w 257288"/>
                <a:gd name="connsiteY6" fmla="*/ 452465 h 565581"/>
                <a:gd name="connsiteX7" fmla="*/ 0 w 257288"/>
                <a:gd name="connsiteY7" fmla="*/ 113116 h 56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288" h="565581">
                  <a:moveTo>
                    <a:pt x="0" y="113116"/>
                  </a:moveTo>
                  <a:lnTo>
                    <a:pt x="128644" y="113116"/>
                  </a:lnTo>
                  <a:lnTo>
                    <a:pt x="128644" y="0"/>
                  </a:lnTo>
                  <a:lnTo>
                    <a:pt x="257288" y="282791"/>
                  </a:lnTo>
                  <a:lnTo>
                    <a:pt x="128644" y="565581"/>
                  </a:lnTo>
                  <a:lnTo>
                    <a:pt x="128644" y="452465"/>
                  </a:lnTo>
                  <a:lnTo>
                    <a:pt x="0" y="452465"/>
                  </a:lnTo>
                  <a:lnTo>
                    <a:pt x="0" y="11311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13116" rIns="77186" bIns="11311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7152860" y="2669705"/>
              <a:ext cx="1384311" cy="1325204"/>
            </a:xfrm>
            <a:custGeom>
              <a:avLst/>
              <a:gdLst>
                <a:gd name="connsiteX0" fmla="*/ 0 w 1688895"/>
                <a:gd name="connsiteY0" fmla="*/ 845271 h 1690541"/>
                <a:gd name="connsiteX1" fmla="*/ 844448 w 1688895"/>
                <a:gd name="connsiteY1" fmla="*/ 0 h 1690541"/>
                <a:gd name="connsiteX2" fmla="*/ 1688896 w 1688895"/>
                <a:gd name="connsiteY2" fmla="*/ 845271 h 1690541"/>
                <a:gd name="connsiteX3" fmla="*/ 844448 w 1688895"/>
                <a:gd name="connsiteY3" fmla="*/ 1690542 h 1690541"/>
                <a:gd name="connsiteX4" fmla="*/ 0 w 1688895"/>
                <a:gd name="connsiteY4" fmla="*/ 845271 h 169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895" h="1690541">
                  <a:moveTo>
                    <a:pt x="0" y="845271"/>
                  </a:moveTo>
                  <a:cubicBezTo>
                    <a:pt x="0" y="378441"/>
                    <a:pt x="378072" y="0"/>
                    <a:pt x="844448" y="0"/>
                  </a:cubicBezTo>
                  <a:cubicBezTo>
                    <a:pt x="1310824" y="0"/>
                    <a:pt x="1688896" y="378441"/>
                    <a:pt x="1688896" y="845271"/>
                  </a:cubicBezTo>
                  <a:cubicBezTo>
                    <a:pt x="1688896" y="1312101"/>
                    <a:pt x="1310824" y="1690542"/>
                    <a:pt x="844448" y="1690542"/>
                  </a:cubicBezTo>
                  <a:cubicBezTo>
                    <a:pt x="378072" y="1690542"/>
                    <a:pt x="0" y="1312101"/>
                    <a:pt x="0" y="84527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6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113" tIns="265354" rIns="265113" bIns="2653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 rot="3240000">
              <a:off x="6643989" y="4252877"/>
              <a:ext cx="221440" cy="463581"/>
            </a:xfrm>
            <a:custGeom>
              <a:avLst/>
              <a:gdLst>
                <a:gd name="connsiteX0" fmla="*/ 0 w 282488"/>
                <a:gd name="connsiteY0" fmla="*/ 113116 h 565581"/>
                <a:gd name="connsiteX1" fmla="*/ 141244 w 282488"/>
                <a:gd name="connsiteY1" fmla="*/ 113116 h 565581"/>
                <a:gd name="connsiteX2" fmla="*/ 141244 w 282488"/>
                <a:gd name="connsiteY2" fmla="*/ 0 h 565581"/>
                <a:gd name="connsiteX3" fmla="*/ 282488 w 282488"/>
                <a:gd name="connsiteY3" fmla="*/ 282791 h 565581"/>
                <a:gd name="connsiteX4" fmla="*/ 141244 w 282488"/>
                <a:gd name="connsiteY4" fmla="*/ 565581 h 565581"/>
                <a:gd name="connsiteX5" fmla="*/ 141244 w 282488"/>
                <a:gd name="connsiteY5" fmla="*/ 452465 h 565581"/>
                <a:gd name="connsiteX6" fmla="*/ 0 w 282488"/>
                <a:gd name="connsiteY6" fmla="*/ 452465 h 565581"/>
                <a:gd name="connsiteX7" fmla="*/ 0 w 282488"/>
                <a:gd name="connsiteY7" fmla="*/ 113116 h 56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488" h="565581">
                  <a:moveTo>
                    <a:pt x="0" y="113116"/>
                  </a:moveTo>
                  <a:lnTo>
                    <a:pt x="141244" y="113116"/>
                  </a:lnTo>
                  <a:lnTo>
                    <a:pt x="141244" y="0"/>
                  </a:lnTo>
                  <a:lnTo>
                    <a:pt x="282488" y="282791"/>
                  </a:lnTo>
                  <a:lnTo>
                    <a:pt x="141244" y="565581"/>
                  </a:lnTo>
                  <a:lnTo>
                    <a:pt x="141244" y="452465"/>
                  </a:lnTo>
                  <a:lnTo>
                    <a:pt x="0" y="452465"/>
                  </a:lnTo>
                  <a:lnTo>
                    <a:pt x="0" y="11311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3115" rIns="84745" bIns="11311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6545413" y="4457667"/>
              <a:ext cx="1384311" cy="1325204"/>
            </a:xfrm>
            <a:custGeom>
              <a:avLst/>
              <a:gdLst>
                <a:gd name="connsiteX0" fmla="*/ 0 w 1688895"/>
                <a:gd name="connsiteY0" fmla="*/ 845271 h 1690541"/>
                <a:gd name="connsiteX1" fmla="*/ 844448 w 1688895"/>
                <a:gd name="connsiteY1" fmla="*/ 0 h 1690541"/>
                <a:gd name="connsiteX2" fmla="*/ 1688896 w 1688895"/>
                <a:gd name="connsiteY2" fmla="*/ 845271 h 1690541"/>
                <a:gd name="connsiteX3" fmla="*/ 844448 w 1688895"/>
                <a:gd name="connsiteY3" fmla="*/ 1690542 h 1690541"/>
                <a:gd name="connsiteX4" fmla="*/ 0 w 1688895"/>
                <a:gd name="connsiteY4" fmla="*/ 845271 h 169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895" h="1690541">
                  <a:moveTo>
                    <a:pt x="0" y="845271"/>
                  </a:moveTo>
                  <a:cubicBezTo>
                    <a:pt x="0" y="378441"/>
                    <a:pt x="378072" y="0"/>
                    <a:pt x="844448" y="0"/>
                  </a:cubicBezTo>
                  <a:cubicBezTo>
                    <a:pt x="1310824" y="0"/>
                    <a:pt x="1688896" y="378441"/>
                    <a:pt x="1688896" y="845271"/>
                  </a:cubicBezTo>
                  <a:cubicBezTo>
                    <a:pt x="1688896" y="1312101"/>
                    <a:pt x="1310824" y="1690542"/>
                    <a:pt x="844448" y="1690542"/>
                  </a:cubicBezTo>
                  <a:cubicBezTo>
                    <a:pt x="378072" y="1690542"/>
                    <a:pt x="0" y="1312101"/>
                    <a:pt x="0" y="84527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113" tIns="265354" rIns="265113" bIns="2653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Forma Livre 12"/>
            <p:cNvSpPr/>
            <p:nvPr/>
          </p:nvSpPr>
          <p:spPr>
            <a:xfrm rot="18360000">
              <a:off x="5643967" y="4252876"/>
              <a:ext cx="221441" cy="463582"/>
            </a:xfrm>
            <a:custGeom>
              <a:avLst/>
              <a:gdLst>
                <a:gd name="connsiteX0" fmla="*/ 0 w 282488"/>
                <a:gd name="connsiteY0" fmla="*/ 113116 h 565581"/>
                <a:gd name="connsiteX1" fmla="*/ 141244 w 282488"/>
                <a:gd name="connsiteY1" fmla="*/ 113116 h 565581"/>
                <a:gd name="connsiteX2" fmla="*/ 141244 w 282488"/>
                <a:gd name="connsiteY2" fmla="*/ 0 h 565581"/>
                <a:gd name="connsiteX3" fmla="*/ 282488 w 282488"/>
                <a:gd name="connsiteY3" fmla="*/ 282791 h 565581"/>
                <a:gd name="connsiteX4" fmla="*/ 141244 w 282488"/>
                <a:gd name="connsiteY4" fmla="*/ 565581 h 565581"/>
                <a:gd name="connsiteX5" fmla="*/ 141244 w 282488"/>
                <a:gd name="connsiteY5" fmla="*/ 452465 h 565581"/>
                <a:gd name="connsiteX6" fmla="*/ 0 w 282488"/>
                <a:gd name="connsiteY6" fmla="*/ 452465 h 565581"/>
                <a:gd name="connsiteX7" fmla="*/ 0 w 282488"/>
                <a:gd name="connsiteY7" fmla="*/ 113116 h 56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488" h="565581">
                  <a:moveTo>
                    <a:pt x="282488" y="452465"/>
                  </a:moveTo>
                  <a:lnTo>
                    <a:pt x="141244" y="452465"/>
                  </a:lnTo>
                  <a:lnTo>
                    <a:pt x="141244" y="565581"/>
                  </a:lnTo>
                  <a:lnTo>
                    <a:pt x="0" y="282790"/>
                  </a:lnTo>
                  <a:lnTo>
                    <a:pt x="141244" y="0"/>
                  </a:lnTo>
                  <a:lnTo>
                    <a:pt x="141244" y="113116"/>
                  </a:lnTo>
                  <a:lnTo>
                    <a:pt x="282488" y="113116"/>
                  </a:lnTo>
                  <a:lnTo>
                    <a:pt x="282488" y="45246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745" tIns="113116" rIns="1" bIns="11311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4579672" y="4457667"/>
              <a:ext cx="1384311" cy="1325204"/>
            </a:xfrm>
            <a:custGeom>
              <a:avLst/>
              <a:gdLst>
                <a:gd name="connsiteX0" fmla="*/ 0 w 1688895"/>
                <a:gd name="connsiteY0" fmla="*/ 845271 h 1690541"/>
                <a:gd name="connsiteX1" fmla="*/ 844448 w 1688895"/>
                <a:gd name="connsiteY1" fmla="*/ 0 h 1690541"/>
                <a:gd name="connsiteX2" fmla="*/ 1688896 w 1688895"/>
                <a:gd name="connsiteY2" fmla="*/ 845271 h 1690541"/>
                <a:gd name="connsiteX3" fmla="*/ 844448 w 1688895"/>
                <a:gd name="connsiteY3" fmla="*/ 1690542 h 1690541"/>
                <a:gd name="connsiteX4" fmla="*/ 0 w 1688895"/>
                <a:gd name="connsiteY4" fmla="*/ 845271 h 169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895" h="1690541">
                  <a:moveTo>
                    <a:pt x="0" y="845271"/>
                  </a:moveTo>
                  <a:cubicBezTo>
                    <a:pt x="0" y="378441"/>
                    <a:pt x="378072" y="0"/>
                    <a:pt x="844448" y="0"/>
                  </a:cubicBezTo>
                  <a:cubicBezTo>
                    <a:pt x="1310824" y="0"/>
                    <a:pt x="1688896" y="378441"/>
                    <a:pt x="1688896" y="845271"/>
                  </a:cubicBezTo>
                  <a:cubicBezTo>
                    <a:pt x="1688896" y="1312101"/>
                    <a:pt x="1310824" y="1690542"/>
                    <a:pt x="844448" y="1690542"/>
                  </a:cubicBezTo>
                  <a:cubicBezTo>
                    <a:pt x="378072" y="1690542"/>
                    <a:pt x="0" y="1312101"/>
                    <a:pt x="0" y="84527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113" tIns="265354" rIns="265113" bIns="2653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orma Livre 14"/>
            <p:cNvSpPr/>
            <p:nvPr/>
          </p:nvSpPr>
          <p:spPr>
            <a:xfrm rot="767340">
              <a:off x="5268359" y="3417636"/>
              <a:ext cx="248282" cy="443356"/>
            </a:xfrm>
            <a:custGeom>
              <a:avLst/>
              <a:gdLst>
                <a:gd name="connsiteX0" fmla="*/ 0 w 302910"/>
                <a:gd name="connsiteY0" fmla="*/ 113116 h 565581"/>
                <a:gd name="connsiteX1" fmla="*/ 151455 w 302910"/>
                <a:gd name="connsiteY1" fmla="*/ 113116 h 565581"/>
                <a:gd name="connsiteX2" fmla="*/ 151455 w 302910"/>
                <a:gd name="connsiteY2" fmla="*/ 0 h 565581"/>
                <a:gd name="connsiteX3" fmla="*/ 302910 w 302910"/>
                <a:gd name="connsiteY3" fmla="*/ 282791 h 565581"/>
                <a:gd name="connsiteX4" fmla="*/ 151455 w 302910"/>
                <a:gd name="connsiteY4" fmla="*/ 565581 h 565581"/>
                <a:gd name="connsiteX5" fmla="*/ 151455 w 302910"/>
                <a:gd name="connsiteY5" fmla="*/ 452465 h 565581"/>
                <a:gd name="connsiteX6" fmla="*/ 0 w 302910"/>
                <a:gd name="connsiteY6" fmla="*/ 452465 h 565581"/>
                <a:gd name="connsiteX7" fmla="*/ 0 w 302910"/>
                <a:gd name="connsiteY7" fmla="*/ 113116 h 56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910" h="565581">
                  <a:moveTo>
                    <a:pt x="302910" y="452465"/>
                  </a:moveTo>
                  <a:lnTo>
                    <a:pt x="151455" y="452465"/>
                  </a:lnTo>
                  <a:lnTo>
                    <a:pt x="151455" y="565581"/>
                  </a:lnTo>
                  <a:lnTo>
                    <a:pt x="0" y="282790"/>
                  </a:lnTo>
                  <a:lnTo>
                    <a:pt x="151455" y="0"/>
                  </a:lnTo>
                  <a:lnTo>
                    <a:pt x="151455" y="113116"/>
                  </a:lnTo>
                  <a:lnTo>
                    <a:pt x="302910" y="113116"/>
                  </a:lnTo>
                  <a:lnTo>
                    <a:pt x="302910" y="45246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873" tIns="113117" rIns="0" bIns="11311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3890546" y="2800914"/>
              <a:ext cx="1384311" cy="1325204"/>
            </a:xfrm>
            <a:custGeom>
              <a:avLst/>
              <a:gdLst>
                <a:gd name="connsiteX0" fmla="*/ 0 w 1688895"/>
                <a:gd name="connsiteY0" fmla="*/ 845271 h 1690541"/>
                <a:gd name="connsiteX1" fmla="*/ 844448 w 1688895"/>
                <a:gd name="connsiteY1" fmla="*/ 0 h 1690541"/>
                <a:gd name="connsiteX2" fmla="*/ 1688896 w 1688895"/>
                <a:gd name="connsiteY2" fmla="*/ 845271 h 1690541"/>
                <a:gd name="connsiteX3" fmla="*/ 844448 w 1688895"/>
                <a:gd name="connsiteY3" fmla="*/ 1690542 h 1690541"/>
                <a:gd name="connsiteX4" fmla="*/ 0 w 1688895"/>
                <a:gd name="connsiteY4" fmla="*/ 845271 h 169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895" h="1690541">
                  <a:moveTo>
                    <a:pt x="0" y="845271"/>
                  </a:moveTo>
                  <a:cubicBezTo>
                    <a:pt x="0" y="378441"/>
                    <a:pt x="378072" y="0"/>
                    <a:pt x="844448" y="0"/>
                  </a:cubicBezTo>
                  <a:cubicBezTo>
                    <a:pt x="1310824" y="0"/>
                    <a:pt x="1688896" y="378441"/>
                    <a:pt x="1688896" y="845271"/>
                  </a:cubicBezTo>
                  <a:cubicBezTo>
                    <a:pt x="1688896" y="1312101"/>
                    <a:pt x="1310824" y="1690542"/>
                    <a:pt x="844448" y="1690542"/>
                  </a:cubicBezTo>
                  <a:cubicBezTo>
                    <a:pt x="378072" y="1690542"/>
                    <a:pt x="0" y="1312101"/>
                    <a:pt x="0" y="84527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6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113" tIns="265354" rIns="265113" bIns="2653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5673159" y="1686424"/>
              <a:ext cx="116307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100" b="1" dirty="0">
                  <a:latin typeface="Calibri" charset="0"/>
                </a:rPr>
                <a:t>Identificação e caracterização dos segmentos socialmente mais vulneráveis da população</a:t>
              </a:r>
              <a:endParaRPr lang="pt-BR" sz="1100" b="1" dirty="0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758313" y="2944254"/>
              <a:ext cx="1642717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100" b="1" dirty="0">
                  <a:latin typeface="Calibri" charset="0"/>
                </a:rPr>
                <a:t>Convergência de esforços para o atendimento </a:t>
              </a:r>
              <a:r>
                <a:rPr lang="en-US" sz="1100" b="1" dirty="0" err="1">
                  <a:latin typeface="Calibri" charset="0"/>
                </a:rPr>
                <a:t>prioritario</a:t>
              </a:r>
              <a:r>
                <a:rPr lang="en-US" sz="1100" b="1" dirty="0">
                  <a:latin typeface="Calibri" charset="0"/>
                </a:rPr>
                <a:t> </a:t>
              </a:r>
              <a:r>
                <a:rPr lang="pt-BR" sz="1100" b="1" dirty="0">
                  <a:latin typeface="Calibri" charset="0"/>
                </a:rPr>
                <a:t>das famílias em situação de vulnerabilidade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5521476" y="3318834"/>
              <a:ext cx="145879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Objetivos </a:t>
              </a:r>
              <a:r>
                <a:rPr lang="pt-BR" b="1" dirty="0"/>
                <a:t>do Cadastro Único</a:t>
              </a:r>
              <a:endParaRPr lang="pt-BR" dirty="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7198562" y="2717636"/>
              <a:ext cx="1292905" cy="127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100" b="1" dirty="0">
                  <a:latin typeface="Calibri" charset="0"/>
                </a:rPr>
                <a:t>Constituição de uma rede de promoção e proteção social que articule as políticas </a:t>
              </a:r>
            </a:p>
            <a:p>
              <a:pPr lvl="0" algn="ctr"/>
              <a:r>
                <a:rPr lang="pt-BR" sz="1100" b="1" dirty="0">
                  <a:latin typeface="Calibri" charset="0"/>
                </a:rPr>
                <a:t>existentes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4624628" y="4573713"/>
              <a:ext cx="129439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100" b="1" dirty="0">
                  <a:latin typeface="Calibri" charset="0"/>
                </a:rPr>
                <a:t>Criação de indicadores que reflitam as várias dimensões de pobreza e vulnerabilidade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6746385" y="4573713"/>
              <a:ext cx="121996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sz="1100" b="1" dirty="0">
                  <a:latin typeface="Calibri" charset="0"/>
                </a:rPr>
                <a:t>Ferramenta de planejamento para políticas públicas voltadas às famílias de baixa renda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87013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131" y="500062"/>
            <a:ext cx="10515600" cy="1325563"/>
          </a:xfrm>
        </p:spPr>
        <p:txBody>
          <a:bodyPr>
            <a:noAutofit/>
          </a:bodyPr>
          <a:lstStyle/>
          <a:p>
            <a:r>
              <a:rPr lang="pt-BR" sz="3800" dirty="0"/>
              <a:t>                   </a:t>
            </a:r>
            <a:r>
              <a:rPr lang="pt-BR" altLang="pt-BR" sz="3000" b="1" dirty="0"/>
              <a:t>Quais Programas Sociais utilizam o  Cadastro Único? </a:t>
            </a:r>
            <a:br>
              <a:rPr lang="pt-BR" altLang="pt-BR" sz="3800" b="1" dirty="0"/>
            </a:b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>
              <a:spcBef>
                <a:spcPts val="600"/>
              </a:spcBef>
              <a:buClr>
                <a:srgbClr val="254061"/>
              </a:buClr>
              <a:buFont typeface="Wingdings" pitchFamily="2" charset="2"/>
              <a:buChar char="ü"/>
            </a:pPr>
            <a:r>
              <a:rPr lang="pt-BR" altLang="pt-BR" dirty="0"/>
              <a:t>Programa Bolsa Família</a:t>
            </a:r>
          </a:p>
          <a:p>
            <a:pPr>
              <a:spcBef>
                <a:spcPts val="600"/>
              </a:spcBef>
              <a:buClr>
                <a:srgbClr val="254061"/>
              </a:buClr>
              <a:buFont typeface="Wingdings" pitchFamily="2" charset="2"/>
              <a:buChar char="ü"/>
            </a:pPr>
            <a:r>
              <a:rPr lang="pt-BR" altLang="pt-BR" dirty="0"/>
              <a:t> Programas Complementares ao PBF: Brasil Alfabetizado </a:t>
            </a:r>
          </a:p>
          <a:p>
            <a:pPr>
              <a:spcBef>
                <a:spcPts val="600"/>
              </a:spcBef>
              <a:buClr>
                <a:srgbClr val="254061"/>
              </a:buClr>
              <a:buFont typeface="Wingdings" pitchFamily="2" charset="2"/>
              <a:buChar char="ü"/>
            </a:pPr>
            <a:r>
              <a:rPr lang="pt-BR" altLang="pt-BR" dirty="0"/>
              <a:t>Programa de Erradicação do Trabalho Infantil – PETI</a:t>
            </a:r>
          </a:p>
          <a:p>
            <a:pPr>
              <a:spcBef>
                <a:spcPts val="600"/>
              </a:spcBef>
              <a:buClr>
                <a:srgbClr val="254061"/>
              </a:buClr>
              <a:buFont typeface="Wingdings" pitchFamily="2" charset="2"/>
              <a:buChar char="ü"/>
            </a:pPr>
            <a:r>
              <a:rPr lang="pt-BR" altLang="pt-BR" dirty="0"/>
              <a:t> Tarifa Social de Energia Elétrica</a:t>
            </a:r>
          </a:p>
          <a:p>
            <a:pPr>
              <a:spcBef>
                <a:spcPts val="600"/>
              </a:spcBef>
              <a:buClr>
                <a:srgbClr val="254061"/>
              </a:buClr>
              <a:buFont typeface="Wingdings" pitchFamily="2" charset="2"/>
              <a:buChar char="ü"/>
            </a:pPr>
            <a:r>
              <a:rPr lang="pt-BR" altLang="pt-BR" dirty="0"/>
              <a:t> Programa de Cisternas</a:t>
            </a:r>
          </a:p>
          <a:p>
            <a:pPr>
              <a:spcBef>
                <a:spcPts val="600"/>
              </a:spcBef>
              <a:buClr>
                <a:srgbClr val="254061"/>
              </a:buClr>
              <a:buFont typeface="Wingdings" pitchFamily="2" charset="2"/>
              <a:buChar char="ü"/>
            </a:pPr>
            <a:r>
              <a:rPr lang="pt-BR" altLang="pt-BR" dirty="0"/>
              <a:t> Carteira do Idoso</a:t>
            </a:r>
          </a:p>
          <a:p>
            <a:pPr>
              <a:spcBef>
                <a:spcPts val="600"/>
              </a:spcBef>
              <a:buClr>
                <a:srgbClr val="254061"/>
              </a:buClr>
              <a:buFont typeface="Wingdings" pitchFamily="2" charset="2"/>
              <a:buChar char="ü"/>
            </a:pPr>
            <a:r>
              <a:rPr lang="pt-BR" altLang="pt-BR" dirty="0"/>
              <a:t> </a:t>
            </a:r>
            <a:r>
              <a:rPr lang="pt-BR" altLang="pt-BR" dirty="0" err="1"/>
              <a:t>ProJovem</a:t>
            </a:r>
            <a:r>
              <a:rPr lang="pt-BR" altLang="pt-BR" dirty="0"/>
              <a:t> Adolescente</a:t>
            </a:r>
          </a:p>
          <a:p>
            <a:pPr>
              <a:spcBef>
                <a:spcPts val="600"/>
              </a:spcBef>
              <a:buClr>
                <a:srgbClr val="254061"/>
              </a:buClr>
              <a:buFont typeface="Wingdings" pitchFamily="2" charset="2"/>
              <a:buChar char="ü"/>
            </a:pPr>
            <a:r>
              <a:rPr lang="pt-BR" altLang="pt-BR" dirty="0"/>
              <a:t> Programas Habitacionais do Ministério das Cidades</a:t>
            </a:r>
          </a:p>
          <a:p>
            <a:pPr>
              <a:spcBef>
                <a:spcPts val="600"/>
              </a:spcBef>
              <a:buClr>
                <a:srgbClr val="254061"/>
              </a:buClr>
              <a:buFont typeface="Wingdings" pitchFamily="2" charset="2"/>
              <a:buChar char="ü"/>
            </a:pPr>
            <a:r>
              <a:rPr lang="pt-BR" altLang="pt-BR" dirty="0"/>
              <a:t> Isenção de taxa para concursos públicos</a:t>
            </a:r>
          </a:p>
          <a:p>
            <a:pPr>
              <a:spcBef>
                <a:spcPts val="600"/>
              </a:spcBef>
              <a:buClr>
                <a:srgbClr val="254061"/>
              </a:buClr>
              <a:buFont typeface="Wingdings" pitchFamily="2" charset="2"/>
              <a:buChar char="ü"/>
            </a:pPr>
            <a:r>
              <a:rPr lang="pt-BR" altLang="pt-BR" i="1" dirty="0"/>
              <a:t> </a:t>
            </a:r>
            <a:r>
              <a:rPr lang="pt-BR" altLang="pt-BR" dirty="0"/>
              <a:t>Cadastramento BPC</a:t>
            </a:r>
          </a:p>
          <a:p>
            <a:pPr>
              <a:spcBef>
                <a:spcPts val="600"/>
              </a:spcBef>
              <a:buClr>
                <a:srgbClr val="254061"/>
              </a:buClr>
              <a:buFont typeface="Wingdings" pitchFamily="2" charset="2"/>
              <a:buChar char="ü"/>
            </a:pPr>
            <a:r>
              <a:rPr lang="pt-BR" altLang="pt-BR" dirty="0"/>
              <a:t> Brasil carinhoso</a:t>
            </a:r>
          </a:p>
          <a:p>
            <a:pPr>
              <a:spcBef>
                <a:spcPts val="600"/>
              </a:spcBef>
              <a:buClr>
                <a:srgbClr val="254061"/>
              </a:buClr>
              <a:buFont typeface="Wingdings" pitchFamily="2" charset="2"/>
              <a:buChar char="ü"/>
            </a:pPr>
            <a:r>
              <a:rPr lang="pt-BR" altLang="pt-BR" dirty="0"/>
              <a:t> Criança Feliz</a:t>
            </a:r>
          </a:p>
          <a:p>
            <a:pPr>
              <a:spcBef>
                <a:spcPts val="600"/>
              </a:spcBef>
              <a:buClr>
                <a:srgbClr val="254061"/>
              </a:buClr>
              <a:buFont typeface="Wingdings" pitchFamily="2" charset="2"/>
              <a:buChar char="ü"/>
            </a:pPr>
            <a:r>
              <a:rPr lang="pt-BR" altLang="pt-BR" dirty="0"/>
              <a:t> Outros Programas na esfera estadual ou municipal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47709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3046" y="378188"/>
            <a:ext cx="9612086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u="sng" dirty="0"/>
              <a:t>Acessos para  o acompanhamento dos índices do PBF (senhas):</a:t>
            </a:r>
            <a:br>
              <a:rPr lang="pt-BR" sz="2800" b="1" u="sng" dirty="0"/>
            </a:b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648098" y="2132384"/>
            <a:ext cx="933776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u="sng" dirty="0"/>
              <a:t>Acessos para  o acompanhamento dos índices do PBF (senhas):</a:t>
            </a:r>
          </a:p>
          <a:p>
            <a:pPr algn="just">
              <a:lnSpc>
                <a:spcPct val="120000"/>
              </a:lnSpc>
            </a:pPr>
            <a:r>
              <a:rPr lang="pt-BR" dirty="0"/>
              <a:t>A Secretária(o) de Assistência Social deve acompanhar  o Gestor do CAD/PBF na aquisição de senhas específicas;</a:t>
            </a:r>
          </a:p>
          <a:p>
            <a:pPr algn="just">
              <a:lnSpc>
                <a:spcPct val="120000"/>
              </a:lnSpc>
            </a:pPr>
            <a:r>
              <a:rPr lang="pt-BR" dirty="0"/>
              <a:t>O Gestor CAD/PBF necessita ter o acesso aos seguintes sistemas: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romanUcPeriod"/>
            </a:pPr>
            <a:r>
              <a:rPr lang="pt-BR" dirty="0"/>
              <a:t>Sistema do Cadastro Único -V7;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romanUcPeriod"/>
            </a:pPr>
            <a:r>
              <a:rPr lang="pt-BR" dirty="0"/>
              <a:t>Sistema de Benefícios ao cidadão –SIBEC- e;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romanUcPeriod"/>
            </a:pPr>
            <a:r>
              <a:rPr lang="pt-BR" dirty="0"/>
              <a:t>Sistema de Gestão do Programa Bolsa família- SIGPBF.</a:t>
            </a:r>
          </a:p>
          <a:p>
            <a:pPr marL="514350" indent="-514350" algn="just">
              <a:lnSpc>
                <a:spcPct val="160000"/>
              </a:lnSpc>
              <a:buFont typeface="+mj-lt"/>
              <a:buAutoNum type="romanUcPeriod"/>
            </a:pPr>
            <a:r>
              <a:rPr lang="pt-BR" dirty="0"/>
              <a:t>O técnico responsável pelo acompanhamentos das famílias em descumprimento de condicionalidades, também deverá ter senha de acesso ao SICON.</a:t>
            </a:r>
          </a:p>
          <a:p>
            <a:pPr algn="just">
              <a:lnSpc>
                <a:spcPct val="120000"/>
              </a:lnSpc>
            </a:pPr>
            <a:r>
              <a:rPr lang="pt-BR" b="1" dirty="0"/>
              <a:t>Cada um desses sistemas é acessado por meio de senha pessoal e intransferível.</a:t>
            </a:r>
          </a:p>
        </p:txBody>
      </p:sp>
    </p:spTree>
    <p:extLst>
      <p:ext uri="{BB962C8B-B14F-4D97-AF65-F5344CB8AC3E}">
        <p14:creationId xmlns:p14="http://schemas.microsoft.com/office/powerpoint/2010/main" val="36424486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13" y="1684391"/>
            <a:ext cx="1936311" cy="185420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03" y="1684391"/>
            <a:ext cx="1924594" cy="18668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1743056"/>
            <a:ext cx="1828800" cy="18668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18" y="3787986"/>
            <a:ext cx="1936311" cy="216494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49" y="3787986"/>
            <a:ext cx="1924594" cy="21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249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748" y="299811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                Referência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1600" dirty="0"/>
              <a:t>Coletânea da Legislação Básica do Cadastro único e do Programa Bolsa Família</a:t>
            </a:r>
          </a:p>
          <a:p>
            <a:pPr marL="0" indent="0" algn="ctr">
              <a:buNone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http://www.mds.gov.br/webarquivos/publicacao/bolsa_familia/Cadernos/Coletanea_LegislacaoBasica.pdf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1600" dirty="0"/>
              <a:t>Inclusão de beneficiários e requerentes do BPC e suas famílias no Cadastro Único</a:t>
            </a:r>
          </a:p>
          <a:p>
            <a:pPr marL="0" indent="0" algn="ctr">
              <a:buNone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http://www.mds.gov.br/webarquivos/publicacao/cadastro_unico/FAQBPCrevisada.pdf</a:t>
            </a:r>
          </a:p>
          <a:p>
            <a:pPr marL="0" indent="0" algn="ctr">
              <a:buNone/>
            </a:pPr>
            <a:r>
              <a:rPr lang="pt-BR" sz="1600" dirty="0"/>
              <a:t>Guia de Acompanhamento de condicionalidade </a:t>
            </a:r>
          </a:p>
          <a:p>
            <a:pPr marL="0" indent="0" algn="ctr">
              <a:buNone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http://www.mds.gov.br/webarquivos/publicacao/bolsa_familia/Guias_Manuais/Acompanhamento_condicionalidades.pdf</a:t>
            </a:r>
          </a:p>
          <a:p>
            <a:pPr marL="0" indent="0" algn="ctr">
              <a:buNone/>
            </a:pPr>
            <a:r>
              <a:rPr lang="pt-BR" sz="1600" dirty="0"/>
              <a:t>Caderno do IGD – M</a:t>
            </a:r>
          </a:p>
          <a:p>
            <a:pPr marL="0" indent="0" algn="ctr">
              <a:buNone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http://www.mds.gov.br/webarquivos/publicacao/bolsa_familia/Guias_Manuais/ManualIGD.pdf</a:t>
            </a:r>
          </a:p>
          <a:p>
            <a:pPr marL="0" indent="0" algn="ctr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923468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69" y="2231477"/>
            <a:ext cx="3214255" cy="3214255"/>
          </a:xfrm>
        </p:spPr>
      </p:pic>
      <p:sp>
        <p:nvSpPr>
          <p:cNvPr id="5" name="CaixaDeTexto 4"/>
          <p:cNvSpPr txBox="1"/>
          <p:nvPr/>
        </p:nvSpPr>
        <p:spPr>
          <a:xfrm>
            <a:off x="2701636" y="1619110"/>
            <a:ext cx="4838008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600" dirty="0"/>
              <a:t>Coordenadora: </a:t>
            </a:r>
          </a:p>
          <a:p>
            <a:pPr algn="ctr"/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Kamilla Nunes</a:t>
            </a:r>
          </a:p>
          <a:p>
            <a:pPr algn="ctr"/>
            <a:r>
              <a:rPr lang="pt-BR" sz="2600" dirty="0"/>
              <a:t>E-mail: </a:t>
            </a:r>
            <a:r>
              <a:rPr lang="pt-BR" sz="2600" dirty="0">
                <a:hlinkClick r:id="rId3"/>
              </a:rPr>
              <a:t>cpsb@sedhast.ms.gov.br</a:t>
            </a:r>
            <a:endParaRPr lang="pt-BR" sz="2600" dirty="0"/>
          </a:p>
          <a:p>
            <a:pPr algn="ctr"/>
            <a:r>
              <a:rPr lang="pt-BR" sz="2600" dirty="0"/>
              <a:t>Telefones: </a:t>
            </a:r>
          </a:p>
          <a:p>
            <a:pPr algn="ctr"/>
            <a:r>
              <a:rPr lang="pt-BR" sz="2600" dirty="0"/>
              <a:t>3318- 4127/4126/4113</a:t>
            </a:r>
          </a:p>
          <a:p>
            <a:pPr algn="ctr"/>
            <a:r>
              <a:rPr lang="pt-BR" altLang="pt-BR" sz="2600" b="1" dirty="0"/>
              <a:t>Expediente: de 2ª a 6ª feira, das 7:30 às 17:30</a:t>
            </a:r>
          </a:p>
          <a:p>
            <a:pPr algn="ctr"/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122811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312125" y="486732"/>
            <a:ext cx="866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+mj-lt"/>
              </a:rPr>
              <a:t>Equipe Técnica de Assessoria aos Municípios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7135772"/>
              </p:ext>
            </p:extLst>
          </p:nvPr>
        </p:nvGraphicFramePr>
        <p:xfrm>
          <a:off x="1992811" y="1009952"/>
          <a:ext cx="88754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e 7"/>
          <p:cNvSpPr/>
          <p:nvPr/>
        </p:nvSpPr>
        <p:spPr>
          <a:xfrm>
            <a:off x="3788259" y="3054562"/>
            <a:ext cx="1114636" cy="1114636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435428" y="2731396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Patrícia Mendes</a:t>
            </a:r>
          </a:p>
          <a:p>
            <a:pPr algn="ctr"/>
            <a:r>
              <a:rPr lang="pt-BR" dirty="0">
                <a:latin typeface="Agency FB" panose="020B0503020202020204" pitchFamily="34" charset="0"/>
              </a:rPr>
              <a:t>Apoio ADM</a:t>
            </a:r>
          </a:p>
        </p:txBody>
      </p:sp>
    </p:spTree>
    <p:extLst>
      <p:ext uri="{BB962C8B-B14F-4D97-AF65-F5344CB8AC3E}">
        <p14:creationId xmlns:p14="http://schemas.microsoft.com/office/powerpoint/2010/main" val="45112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7989" y="242388"/>
            <a:ext cx="9575074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Equipe Técnica do Programa Bolsa Família e Cadastro Único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31210505"/>
              </p:ext>
            </p:extLst>
          </p:nvPr>
        </p:nvGraphicFramePr>
        <p:xfrm>
          <a:off x="1535610" y="1069319"/>
          <a:ext cx="9293498" cy="5629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4100391" y="3363685"/>
            <a:ext cx="1092712" cy="1092712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aixaDeTexto 6"/>
          <p:cNvSpPr txBox="1"/>
          <p:nvPr/>
        </p:nvSpPr>
        <p:spPr>
          <a:xfrm>
            <a:off x="524047" y="3810066"/>
            <a:ext cx="16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Carmem Letícia</a:t>
            </a:r>
          </a:p>
          <a:p>
            <a:pPr algn="ctr"/>
            <a:r>
              <a:rPr lang="pt-BR" dirty="0">
                <a:latin typeface="Agency FB" panose="020B0503020202020204" pitchFamily="34" charset="0"/>
              </a:rPr>
              <a:t>Sudoeste e Pantanal</a:t>
            </a:r>
          </a:p>
        </p:txBody>
      </p:sp>
      <p:sp>
        <p:nvSpPr>
          <p:cNvPr id="8" name="Elipse 7"/>
          <p:cNvSpPr/>
          <p:nvPr/>
        </p:nvSpPr>
        <p:spPr>
          <a:xfrm>
            <a:off x="4987941" y="1780164"/>
            <a:ext cx="1092712" cy="1092712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aixaDeTexto 8"/>
          <p:cNvSpPr txBox="1"/>
          <p:nvPr/>
        </p:nvSpPr>
        <p:spPr>
          <a:xfrm>
            <a:off x="1630304" y="2446411"/>
            <a:ext cx="164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err="1"/>
              <a:t>Parícia</a:t>
            </a:r>
            <a:r>
              <a:rPr lang="pt-BR" b="1" dirty="0"/>
              <a:t> Mendes</a:t>
            </a:r>
          </a:p>
          <a:p>
            <a:pPr algn="ctr"/>
            <a:r>
              <a:rPr lang="pt-BR" dirty="0">
                <a:latin typeface="Agency FB" panose="020B0503020202020204" pitchFamily="34" charset="0"/>
              </a:rPr>
              <a:t>Apoio ADM</a:t>
            </a:r>
          </a:p>
        </p:txBody>
      </p:sp>
    </p:spTree>
    <p:extLst>
      <p:ext uri="{BB962C8B-B14F-4D97-AF65-F5344CB8AC3E}">
        <p14:creationId xmlns:p14="http://schemas.microsoft.com/office/powerpoint/2010/main" val="107540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5822" y="294139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Equipe Técnica do Passe Intermunicipal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8509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2172788" y="3563035"/>
            <a:ext cx="1746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err="1"/>
              <a:t>Parícia</a:t>
            </a:r>
            <a:r>
              <a:rPr lang="pt-BR" b="1" dirty="0"/>
              <a:t> Mendes</a:t>
            </a:r>
          </a:p>
          <a:p>
            <a:pPr algn="ctr"/>
            <a:r>
              <a:rPr lang="pt-BR" dirty="0">
                <a:latin typeface="Agency FB" panose="020B0503020202020204" pitchFamily="34" charset="0"/>
              </a:rPr>
              <a:t>Apoio ADM</a:t>
            </a:r>
          </a:p>
        </p:txBody>
      </p:sp>
    </p:spTree>
    <p:extLst>
      <p:ext uri="{BB962C8B-B14F-4D97-AF65-F5344CB8AC3E}">
        <p14:creationId xmlns:p14="http://schemas.microsoft.com/office/powerpoint/2010/main" val="99968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880" y="244486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/>
              <a:t>Assessoria aos municípios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1788" y="1907174"/>
            <a:ext cx="9572897" cy="4008529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</a:pPr>
            <a:endParaRPr lang="pt-BR" altLang="pt-B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6800" dirty="0"/>
              <a:t>É de responsabilidade da coordenadoria articular, promover e acompanhar ações da Proteção Social Básica, por meio de assessoria técnica aos gestores e técnicos responsáveis pela execução da Política de Assistência Social </a:t>
            </a:r>
            <a:r>
              <a:rPr lang="x-none" sz="6800" dirty="0"/>
              <a:t>dos 79 municípios do Estado de MS</a:t>
            </a:r>
            <a:r>
              <a:rPr lang="pt-BR" sz="6800" dirty="0"/>
              <a:t>.</a:t>
            </a:r>
            <a:endParaRPr lang="pt-BR" altLang="pt-BR" sz="68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6800" dirty="0">
                <a:cs typeface="Arial" pitchFamily="34" charset="0"/>
              </a:rPr>
              <a:t>Monitorar os serviços, programas, projetos e benefícios da proteção social básica, na sua operacionalização técnica;</a:t>
            </a:r>
          </a:p>
          <a:p>
            <a:pPr algn="just">
              <a:lnSpc>
                <a:spcPct val="150000"/>
              </a:lnSpc>
            </a:pPr>
            <a:r>
              <a:rPr lang="pt-BR" altLang="pt-BR" sz="6800" dirty="0">
                <a:cs typeface="Arial" pitchFamily="34" charset="0"/>
              </a:rPr>
              <a:t> Apoiar tecnicamente os municípios nas execuções e ações dos Centros de Referência da Assistência Social (CRAS);</a:t>
            </a:r>
          </a:p>
          <a:p>
            <a:pPr algn="just">
              <a:lnSpc>
                <a:spcPct val="150000"/>
              </a:lnSpc>
            </a:pPr>
            <a:r>
              <a:rPr lang="pt-BR" altLang="pt-BR" sz="6800" dirty="0">
                <a:cs typeface="Arial" pitchFamily="34" charset="0"/>
              </a:rPr>
              <a:t> Acompanha o preenchimento dos sistemas de informações da Proteção Social Básica como: Censo SUAS RMA, SISC, SICON,SIGPF, CECAD, BPC, PRONTUARIO SUAS, SIS </a:t>
            </a:r>
            <a:r>
              <a:rPr lang="pt-BR" altLang="pt-BR" sz="6800" dirty="0" err="1">
                <a:cs typeface="Arial" pitchFamily="34" charset="0"/>
              </a:rPr>
              <a:t>Acessuas</a:t>
            </a:r>
            <a:r>
              <a:rPr lang="pt-BR" altLang="pt-BR" sz="6800" dirty="0">
                <a:cs typeface="Arial" pitchFamily="34" charset="0"/>
              </a:rPr>
              <a:t>, SGPLI;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7906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3622</Words>
  <Application>Microsoft Office PowerPoint</Application>
  <PresentationFormat>Widescreen</PresentationFormat>
  <Paragraphs>365</Paragraphs>
  <Slides>57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8" baseType="lpstr">
      <vt:lpstr>Malgun Gothic Semilight</vt:lpstr>
      <vt:lpstr>Agency FB</vt:lpstr>
      <vt:lpstr>Arial</vt:lpstr>
      <vt:lpstr>Arial Black</vt:lpstr>
      <vt:lpstr>Calibri</vt:lpstr>
      <vt:lpstr>Calibri Light</vt:lpstr>
      <vt:lpstr>Franklin Gothic Book</vt:lpstr>
      <vt:lpstr>Gill Sans MT</vt:lpstr>
      <vt:lpstr>Microsoft Sans Serif</vt:lpstr>
      <vt:lpstr>Wingdings</vt:lpstr>
      <vt:lpstr>Tema do Office</vt:lpstr>
      <vt:lpstr>Coordenadoria de Proteção Social Básica - 2021</vt:lpstr>
      <vt:lpstr>Coordenadoria de Proteção Social Básica</vt:lpstr>
      <vt:lpstr>Proteção Social Básica  </vt:lpstr>
      <vt:lpstr>Apresentação do PowerPoint</vt:lpstr>
      <vt:lpstr>Apresentação do PowerPoint</vt:lpstr>
      <vt:lpstr>Apresentação do PowerPoint</vt:lpstr>
      <vt:lpstr>Equipe Técnica do Programa Bolsa Família e Cadastro Único</vt:lpstr>
      <vt:lpstr>Equipe Técnica do Passe Intermunicipal</vt:lpstr>
      <vt:lpstr>Assessoria aos municípios</vt:lpstr>
      <vt:lpstr>Assessoria aos municípios</vt:lpstr>
      <vt:lpstr>Assessoria aos municípios</vt:lpstr>
      <vt:lpstr>Apresentação do PowerPoint</vt:lpstr>
      <vt:lpstr>Recomendações da Portaria nº 100  </vt:lpstr>
      <vt:lpstr>Apresentação do PowerPoint</vt:lpstr>
      <vt:lpstr>O Que é Passe Livre Intermunicipal ?</vt:lpstr>
      <vt:lpstr>Critérios para requerer o benefício:</vt:lpstr>
      <vt:lpstr>Atribuições da gestão estadual</vt:lpstr>
      <vt:lpstr> Quantitativos dos Atendimentos do Passe Intermunicipal </vt:lpstr>
      <vt:lpstr>ATUALMENTE EXISTEM 131 UNIDADES DE CENTROS DE REFERÊNCIA DE ASSISTÊNCIA SOCIAL – CRAS NO MATO GROSSO DO SUL.   </vt:lpstr>
      <vt:lpstr>Centro de Referência de Assistência Social - CRAS</vt:lpstr>
      <vt:lpstr>Apresentação do PowerPoint</vt:lpstr>
      <vt:lpstr>Serviço de Proteção e Atenção Integral à Família-PAIF </vt:lpstr>
      <vt:lpstr>              EQUIPE REFERÊNCIA </vt:lpstr>
      <vt:lpstr>Apresentação do PowerPoint</vt:lpstr>
      <vt:lpstr>Apresentação do PowerPoint</vt:lpstr>
      <vt:lpstr>Apresentação do PowerPoint</vt:lpstr>
      <vt:lpstr>Serviço de Convivência e Fortalecimento de Vínculos </vt:lpstr>
      <vt:lpstr>Apresentação do PowerPoint</vt:lpstr>
      <vt:lpstr>O SCFV está organizado nas seguintes Faixas etárias: </vt:lpstr>
      <vt:lpstr>Benefícios de Prestação Continua</vt:lpstr>
      <vt:lpstr>O BPC NA ESCOLA se estrutura a partir de quatros eixos principais, que visam: </vt:lpstr>
      <vt:lpstr>Benefícios Eventuais</vt:lpstr>
      <vt:lpstr>Apresentação do PowerPoint</vt:lpstr>
      <vt:lpstr>Apresentação do PowerPoint</vt:lpstr>
      <vt:lpstr>Referência</vt:lpstr>
      <vt:lpstr>Programa Acessuas Trabalho</vt:lpstr>
      <vt:lpstr>Objetivos</vt:lpstr>
      <vt:lpstr>Eixos de Atuação </vt:lpstr>
      <vt:lpstr>Programa Bolsa Família</vt:lpstr>
      <vt:lpstr>Programa Bolsa Família</vt:lpstr>
      <vt:lpstr>        DIMENSÕES DO PROGRAMA BOLSA FAMÍLIA </vt:lpstr>
      <vt:lpstr>                PRINCIPAIS CARACTERÍSTICAS DO   PROGRAMA </vt:lpstr>
      <vt:lpstr>Quem pode receber os benefícios do Programa Bolsa Família? </vt:lpstr>
      <vt:lpstr>                      O QUE É O IGD?</vt:lpstr>
      <vt:lpstr>                     CONDICIONALIDADES PROGRAMA BOLSA FAMÍLIA </vt:lpstr>
      <vt:lpstr>Principais atribuições Coordenação Municipal do PBF: </vt:lpstr>
      <vt:lpstr>Continuação</vt:lpstr>
      <vt:lpstr>         Principais atribuições Coordenação Estadual </vt:lpstr>
      <vt:lpstr>                                           CONTINUAÇÃO </vt:lpstr>
      <vt:lpstr>Apresentação do PowerPoint</vt:lpstr>
      <vt:lpstr>            O que é o Cadastro Único? </vt:lpstr>
      <vt:lpstr>Apresentação do PowerPoint</vt:lpstr>
      <vt:lpstr>                   Quais Programas Sociais utilizam o  Cadastro Único?  </vt:lpstr>
      <vt:lpstr>Acessos para  o acompanhamento dos índices do PBF (senhas): </vt:lpstr>
      <vt:lpstr>R</vt:lpstr>
      <vt:lpstr>                Referência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Sousa Araujo</dc:creator>
  <cp:lastModifiedBy>tadashi.hirokawa@gmail.com</cp:lastModifiedBy>
  <cp:revision>111</cp:revision>
  <cp:lastPrinted>2021-02-24T15:17:50Z</cp:lastPrinted>
  <dcterms:created xsi:type="dcterms:W3CDTF">2021-02-12T20:25:28Z</dcterms:created>
  <dcterms:modified xsi:type="dcterms:W3CDTF">2021-03-05T20:42:40Z</dcterms:modified>
</cp:coreProperties>
</file>