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316" r:id="rId4"/>
    <p:sldId id="304" r:id="rId5"/>
    <p:sldId id="306" r:id="rId6"/>
    <p:sldId id="314" r:id="rId7"/>
    <p:sldId id="308" r:id="rId8"/>
    <p:sldId id="309" r:id="rId9"/>
    <p:sldId id="302" r:id="rId10"/>
    <p:sldId id="318" r:id="rId11"/>
    <p:sldId id="315" r:id="rId12"/>
    <p:sldId id="260" r:id="rId13"/>
    <p:sldId id="259" r:id="rId14"/>
    <p:sldId id="270" r:id="rId15"/>
    <p:sldId id="319" r:id="rId16"/>
    <p:sldId id="320" r:id="rId17"/>
    <p:sldId id="264" r:id="rId18"/>
    <p:sldId id="263" r:id="rId19"/>
    <p:sldId id="261" r:id="rId20"/>
    <p:sldId id="321" r:id="rId21"/>
    <p:sldId id="262" r:id="rId22"/>
    <p:sldId id="265" r:id="rId23"/>
    <p:sldId id="271" r:id="rId24"/>
    <p:sldId id="267" r:id="rId25"/>
    <p:sldId id="268" r:id="rId26"/>
    <p:sldId id="269" r:id="rId27"/>
    <p:sldId id="274" r:id="rId28"/>
    <p:sldId id="276" r:id="rId29"/>
    <p:sldId id="278" r:id="rId30"/>
    <p:sldId id="279" r:id="rId31"/>
    <p:sldId id="299" r:id="rId32"/>
    <p:sldId id="300" r:id="rId33"/>
    <p:sldId id="287" r:id="rId34"/>
    <p:sldId id="285" r:id="rId35"/>
    <p:sldId id="286" r:id="rId36"/>
    <p:sldId id="296" r:id="rId37"/>
    <p:sldId id="282" r:id="rId38"/>
    <p:sldId id="277" r:id="rId39"/>
    <p:sldId id="283" r:id="rId40"/>
    <p:sldId id="289" r:id="rId41"/>
    <p:sldId id="290" r:id="rId42"/>
    <p:sldId id="291" r:id="rId43"/>
    <p:sldId id="297" r:id="rId44"/>
    <p:sldId id="280" r:id="rId45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53033-13DC-45E8-86AA-2EA144AC637B}" v="5" dt="2021-03-01T05:43:10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354.ms\SETORES\SUPAS\SUPAS\Unidade%20D\Documentos%20SUPAS%20em%20Aosupas03\SUPAS%202020\COORDENADORIAS\CRIAN&#199;A%20FELIZ\Acompanhamento%20Munic&#237;pios\Pesquisa%20Diagn&#243;stico%20PCF%20-%202020\Gr&#225;fico%20pron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Total de Visitas Por Ano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821777486147564"/>
          <c:w val="0.93888888888888888"/>
          <c:h val="0.68969123651210262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38A-4D12-AC28-3C8A2881D1C0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38A-4D12-AC28-3C8A2881D1C0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38A-4D12-AC28-3C8A2881D1C0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38A-4D12-AC28-3C8A2881D1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pronto.xlsx]Plan1'!$A$1:$A$5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'[Gráfico pronto.xlsx]Plan1'!$B$1:$B$5</c:f>
              <c:numCache>
                <c:formatCode>#,##0</c:formatCode>
                <c:ptCount val="5"/>
                <c:pt idx="0">
                  <c:v>13486</c:v>
                </c:pt>
                <c:pt idx="1">
                  <c:v>91775</c:v>
                </c:pt>
                <c:pt idx="2">
                  <c:v>132867</c:v>
                </c:pt>
                <c:pt idx="3">
                  <c:v>139558</c:v>
                </c:pt>
                <c:pt idx="4">
                  <c:v>10312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F-40AF-B658-B8D82A1EBF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4939272"/>
        <c:axId val="94939664"/>
        <c:axId val="0"/>
      </c:bar3DChart>
      <c:catAx>
        <c:axId val="9493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939664"/>
        <c:crossesAt val="0"/>
        <c:auto val="1"/>
        <c:lblAlgn val="ctr"/>
        <c:lblOffset val="100"/>
        <c:noMultiLvlLbl val="0"/>
      </c:catAx>
      <c:valAx>
        <c:axId val="9493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93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A1804-F975-4750-BD43-D1CCA8E2CA88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4A23ABA-386E-4FA2-B46B-296EEEE550C5}">
      <dgm:prSet phldrT="[Texto]"/>
      <dgm:spPr/>
      <dgm:t>
        <a:bodyPr/>
        <a:lstStyle/>
        <a:p>
          <a:pPr rtl="0"/>
          <a:r>
            <a:rPr lang="pt-BR" dirty="0">
              <a:solidFill>
                <a:schemeClr val="tx1"/>
              </a:solidFill>
            </a:rPr>
            <a:t>Alessandra Nery</a:t>
          </a:r>
          <a:br>
            <a:rPr lang="pt-BR" dirty="0">
              <a:solidFill>
                <a:schemeClr val="tx1"/>
              </a:solidFill>
            </a:rPr>
          </a:br>
          <a:r>
            <a:rPr lang="pt-BR" dirty="0">
              <a:solidFill>
                <a:schemeClr val="tx1"/>
              </a:solidFill>
            </a:rPr>
            <a:t>Coordenadora Estadual do Programa Criança Feliz – Primeira Infância no SUAS</a:t>
          </a:r>
          <a:endParaRPr lang="pt-BR" dirty="0"/>
        </a:p>
      </dgm:t>
    </dgm:pt>
    <dgm:pt modelId="{45B828D5-48C8-4F6D-946D-A6A008E50B07}" type="parTrans" cxnId="{4286A35B-982A-4F03-88D5-8DE6B2DC1A20}">
      <dgm:prSet/>
      <dgm:spPr/>
      <dgm:t>
        <a:bodyPr/>
        <a:lstStyle/>
        <a:p>
          <a:endParaRPr lang="pt-BR"/>
        </a:p>
      </dgm:t>
    </dgm:pt>
    <dgm:pt modelId="{49D974D4-F0D0-4135-8297-0FEF97399F7C}" type="sibTrans" cxnId="{4286A35B-982A-4F03-88D5-8DE6B2DC1A20}">
      <dgm:prSet/>
      <dgm:spPr/>
      <dgm:t>
        <a:bodyPr/>
        <a:lstStyle/>
        <a:p>
          <a:endParaRPr lang="pt-BR"/>
        </a:p>
      </dgm:t>
    </dgm:pt>
    <dgm:pt modelId="{7949F3A1-BDAA-41BF-A05F-F5B15DB1315B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Laís Cardoso Apoio Administrativo do Programa Criança Feliz</a:t>
          </a:r>
          <a:endParaRPr lang="pt-BR" dirty="0"/>
        </a:p>
      </dgm:t>
    </dgm:pt>
    <dgm:pt modelId="{2231F607-2BE2-4E26-8658-0C0CB248F667}" type="parTrans" cxnId="{A43FDE0B-52A3-4AE6-8FD1-B8435B638632}">
      <dgm:prSet/>
      <dgm:spPr/>
      <dgm:t>
        <a:bodyPr/>
        <a:lstStyle/>
        <a:p>
          <a:endParaRPr lang="pt-BR"/>
        </a:p>
      </dgm:t>
    </dgm:pt>
    <dgm:pt modelId="{C07E2C6A-A1AA-4153-A1E5-EC3BC1AB47D1}" type="sibTrans" cxnId="{A43FDE0B-52A3-4AE6-8FD1-B8435B638632}">
      <dgm:prSet/>
      <dgm:spPr/>
      <dgm:t>
        <a:bodyPr/>
        <a:lstStyle/>
        <a:p>
          <a:endParaRPr lang="pt-BR"/>
        </a:p>
      </dgm:t>
    </dgm:pt>
    <dgm:pt modelId="{829471D8-CDAF-43D1-9ED2-FEC9FBC97B55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Patrícia Moraes Bernardes</a:t>
          </a:r>
          <a:br>
            <a:rPr lang="pt-BR" dirty="0">
              <a:solidFill>
                <a:schemeClr val="tx1"/>
              </a:solidFill>
            </a:rPr>
          </a:br>
          <a:r>
            <a:rPr lang="pt-BR" dirty="0">
              <a:solidFill>
                <a:schemeClr val="tx1"/>
              </a:solidFill>
            </a:rPr>
            <a:t>Multiplicadora Estadual do Programa Criança Feliz</a:t>
          </a:r>
          <a:endParaRPr lang="pt-BR" dirty="0"/>
        </a:p>
      </dgm:t>
    </dgm:pt>
    <dgm:pt modelId="{9EA2E6BC-F66D-4786-9519-2A13BCBDD01B}" type="parTrans" cxnId="{5B214763-0076-4DA7-9C12-FF17990C11D6}">
      <dgm:prSet/>
      <dgm:spPr/>
      <dgm:t>
        <a:bodyPr/>
        <a:lstStyle/>
        <a:p>
          <a:endParaRPr lang="pt-BR"/>
        </a:p>
      </dgm:t>
    </dgm:pt>
    <dgm:pt modelId="{A173CD6A-052B-4E8F-87FF-187D9EDCD71B}" type="sibTrans" cxnId="{5B214763-0076-4DA7-9C12-FF17990C11D6}">
      <dgm:prSet/>
      <dgm:spPr/>
      <dgm:t>
        <a:bodyPr/>
        <a:lstStyle/>
        <a:p>
          <a:endParaRPr lang="pt-BR"/>
        </a:p>
      </dgm:t>
    </dgm:pt>
    <dgm:pt modelId="{0D0E861C-C387-4E5F-9C92-CC4AA89D78C2}" type="pres">
      <dgm:prSet presAssocID="{C25A1804-F975-4750-BD43-D1CCA8E2CA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F0725F-72CD-40B8-843B-16BA8DD1E615}" type="pres">
      <dgm:prSet presAssocID="{54A23ABA-386E-4FA2-B46B-296EEEE550C5}" presName="hierRoot1" presStyleCnt="0"/>
      <dgm:spPr/>
    </dgm:pt>
    <dgm:pt modelId="{264E6B77-0DB8-471D-9369-148678C45094}" type="pres">
      <dgm:prSet presAssocID="{54A23ABA-386E-4FA2-B46B-296EEEE550C5}" presName="composite" presStyleCnt="0"/>
      <dgm:spPr/>
    </dgm:pt>
    <dgm:pt modelId="{9B9927E1-7987-4C17-BE7D-9BF8E508D561}" type="pres">
      <dgm:prSet presAssocID="{54A23ABA-386E-4FA2-B46B-296EEEE550C5}" presName="image" presStyleLbl="node0" presStyleIdx="0" presStyleCnt="1" custLinFactNeighborY="265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6C690C-56E9-4AF8-9529-DD7B11CF2777}" type="pres">
      <dgm:prSet presAssocID="{54A23ABA-386E-4FA2-B46B-296EEEE550C5}" presName="text" presStyleLbl="revTx" presStyleIdx="0" presStyleCnt="3">
        <dgm:presLayoutVars>
          <dgm:chPref val="3"/>
        </dgm:presLayoutVars>
      </dgm:prSet>
      <dgm:spPr/>
    </dgm:pt>
    <dgm:pt modelId="{5524821D-4BCB-4EDD-A191-2B407A5A5525}" type="pres">
      <dgm:prSet presAssocID="{54A23ABA-386E-4FA2-B46B-296EEEE550C5}" presName="hierChild2" presStyleCnt="0"/>
      <dgm:spPr/>
    </dgm:pt>
    <dgm:pt modelId="{A69CC9A9-E3B0-4B37-A437-217B883BE7CF}" type="pres">
      <dgm:prSet presAssocID="{2231F607-2BE2-4E26-8658-0C0CB248F667}" presName="Name10" presStyleLbl="parChTrans1D2" presStyleIdx="0" presStyleCnt="2"/>
      <dgm:spPr/>
    </dgm:pt>
    <dgm:pt modelId="{01337ECF-5825-4FE8-A66C-666757A9F998}" type="pres">
      <dgm:prSet presAssocID="{7949F3A1-BDAA-41BF-A05F-F5B15DB1315B}" presName="hierRoot2" presStyleCnt="0"/>
      <dgm:spPr/>
    </dgm:pt>
    <dgm:pt modelId="{EB6D33D7-E0FF-4B16-A37A-E12650DE75DC}" type="pres">
      <dgm:prSet presAssocID="{7949F3A1-BDAA-41BF-A05F-F5B15DB1315B}" presName="composite2" presStyleCnt="0"/>
      <dgm:spPr/>
    </dgm:pt>
    <dgm:pt modelId="{C94D7A95-8CD5-4B89-8C9B-5E5B4CEB883B}" type="pres">
      <dgm:prSet presAssocID="{7949F3A1-BDAA-41BF-A05F-F5B15DB1315B}" presName="image2" presStyleLbl="node2" presStyleIdx="0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A4F6D68-53FD-492C-A21B-8A0DC7143769}" type="pres">
      <dgm:prSet presAssocID="{7949F3A1-BDAA-41BF-A05F-F5B15DB1315B}" presName="text2" presStyleLbl="revTx" presStyleIdx="1" presStyleCnt="3">
        <dgm:presLayoutVars>
          <dgm:chPref val="3"/>
        </dgm:presLayoutVars>
      </dgm:prSet>
      <dgm:spPr/>
    </dgm:pt>
    <dgm:pt modelId="{7B64DA6F-9A11-4CFA-96C5-730CC484F9F9}" type="pres">
      <dgm:prSet presAssocID="{7949F3A1-BDAA-41BF-A05F-F5B15DB1315B}" presName="hierChild3" presStyleCnt="0"/>
      <dgm:spPr/>
    </dgm:pt>
    <dgm:pt modelId="{8F94C5D7-112B-40A5-9ED2-803E503166DA}" type="pres">
      <dgm:prSet presAssocID="{9EA2E6BC-F66D-4786-9519-2A13BCBDD01B}" presName="Name10" presStyleLbl="parChTrans1D2" presStyleIdx="1" presStyleCnt="2"/>
      <dgm:spPr/>
    </dgm:pt>
    <dgm:pt modelId="{8047412B-30DF-4C2D-80A9-502162C4E4CB}" type="pres">
      <dgm:prSet presAssocID="{829471D8-CDAF-43D1-9ED2-FEC9FBC97B55}" presName="hierRoot2" presStyleCnt="0"/>
      <dgm:spPr/>
    </dgm:pt>
    <dgm:pt modelId="{84719BD6-7C07-4E18-8809-A1F282A31DD6}" type="pres">
      <dgm:prSet presAssocID="{829471D8-CDAF-43D1-9ED2-FEC9FBC97B55}" presName="composite2" presStyleCnt="0"/>
      <dgm:spPr/>
    </dgm:pt>
    <dgm:pt modelId="{413843CE-163B-490C-B4A3-0906D6868415}" type="pres">
      <dgm:prSet presAssocID="{829471D8-CDAF-43D1-9ED2-FEC9FBC97B55}" presName="image2" presStyleLbl="node2" presStyleIdx="1" presStyleCnt="2" custScaleY="105304" custLinFactNeighborY="7110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0949E51-A147-4095-836D-4F9168C439D7}" type="pres">
      <dgm:prSet presAssocID="{829471D8-CDAF-43D1-9ED2-FEC9FBC97B55}" presName="text2" presStyleLbl="revTx" presStyleIdx="2" presStyleCnt="3">
        <dgm:presLayoutVars>
          <dgm:chPref val="3"/>
        </dgm:presLayoutVars>
      </dgm:prSet>
      <dgm:spPr/>
    </dgm:pt>
    <dgm:pt modelId="{589B4703-1BE8-48A0-96C3-41CD380A3F03}" type="pres">
      <dgm:prSet presAssocID="{829471D8-CDAF-43D1-9ED2-FEC9FBC97B55}" presName="hierChild3" presStyleCnt="0"/>
      <dgm:spPr/>
    </dgm:pt>
  </dgm:ptLst>
  <dgm:cxnLst>
    <dgm:cxn modelId="{976D8604-14B1-4A02-A592-CBBBE1B9C55B}" type="presOf" srcId="{7949F3A1-BDAA-41BF-A05F-F5B15DB1315B}" destId="{4A4F6D68-53FD-492C-A21B-8A0DC7143769}" srcOrd="0" destOrd="0" presId="urn:microsoft.com/office/officeart/2009/layout/CirclePictureHierarchy"/>
    <dgm:cxn modelId="{A43FDE0B-52A3-4AE6-8FD1-B8435B638632}" srcId="{54A23ABA-386E-4FA2-B46B-296EEEE550C5}" destId="{7949F3A1-BDAA-41BF-A05F-F5B15DB1315B}" srcOrd="0" destOrd="0" parTransId="{2231F607-2BE2-4E26-8658-0C0CB248F667}" sibTransId="{C07E2C6A-A1AA-4153-A1E5-EC3BC1AB47D1}"/>
    <dgm:cxn modelId="{641A1C24-0C08-44E6-840B-66ACB29631A1}" type="presOf" srcId="{54A23ABA-386E-4FA2-B46B-296EEEE550C5}" destId="{EA6C690C-56E9-4AF8-9529-DD7B11CF2777}" srcOrd="0" destOrd="0" presId="urn:microsoft.com/office/officeart/2009/layout/CirclePictureHierarchy"/>
    <dgm:cxn modelId="{53D70534-FEDA-4DF3-BE96-9CF2033D1A71}" type="presOf" srcId="{C25A1804-F975-4750-BD43-D1CCA8E2CA88}" destId="{0D0E861C-C387-4E5F-9C92-CC4AA89D78C2}" srcOrd="0" destOrd="0" presId="urn:microsoft.com/office/officeart/2009/layout/CirclePictureHierarchy"/>
    <dgm:cxn modelId="{4286A35B-982A-4F03-88D5-8DE6B2DC1A20}" srcId="{C25A1804-F975-4750-BD43-D1CCA8E2CA88}" destId="{54A23ABA-386E-4FA2-B46B-296EEEE550C5}" srcOrd="0" destOrd="0" parTransId="{45B828D5-48C8-4F6D-946D-A6A008E50B07}" sibTransId="{49D974D4-F0D0-4135-8297-0FEF97399F7C}"/>
    <dgm:cxn modelId="{5B214763-0076-4DA7-9C12-FF17990C11D6}" srcId="{54A23ABA-386E-4FA2-B46B-296EEEE550C5}" destId="{829471D8-CDAF-43D1-9ED2-FEC9FBC97B55}" srcOrd="1" destOrd="0" parTransId="{9EA2E6BC-F66D-4786-9519-2A13BCBDD01B}" sibTransId="{A173CD6A-052B-4E8F-87FF-187D9EDCD71B}"/>
    <dgm:cxn modelId="{84749C47-B9E6-4FED-8E68-BDAC35EDD17B}" type="presOf" srcId="{9EA2E6BC-F66D-4786-9519-2A13BCBDD01B}" destId="{8F94C5D7-112B-40A5-9ED2-803E503166DA}" srcOrd="0" destOrd="0" presId="urn:microsoft.com/office/officeart/2009/layout/CirclePictureHierarchy"/>
    <dgm:cxn modelId="{B406C187-4577-443F-B85E-EF4EC493A91E}" type="presOf" srcId="{829471D8-CDAF-43D1-9ED2-FEC9FBC97B55}" destId="{E0949E51-A147-4095-836D-4F9168C439D7}" srcOrd="0" destOrd="0" presId="urn:microsoft.com/office/officeart/2009/layout/CirclePictureHierarchy"/>
    <dgm:cxn modelId="{AD643088-2818-462D-A984-994D960A869E}" type="presOf" srcId="{2231F607-2BE2-4E26-8658-0C0CB248F667}" destId="{A69CC9A9-E3B0-4B37-A437-217B883BE7CF}" srcOrd="0" destOrd="0" presId="urn:microsoft.com/office/officeart/2009/layout/CirclePictureHierarchy"/>
    <dgm:cxn modelId="{A94302A8-0832-402F-B31D-5647F1BAEF8F}" type="presParOf" srcId="{0D0E861C-C387-4E5F-9C92-CC4AA89D78C2}" destId="{E9F0725F-72CD-40B8-843B-16BA8DD1E615}" srcOrd="0" destOrd="0" presId="urn:microsoft.com/office/officeart/2009/layout/CirclePictureHierarchy"/>
    <dgm:cxn modelId="{F6A5EF3E-C1E6-44BE-972B-D528B6935935}" type="presParOf" srcId="{E9F0725F-72CD-40B8-843B-16BA8DD1E615}" destId="{264E6B77-0DB8-471D-9369-148678C45094}" srcOrd="0" destOrd="0" presId="urn:microsoft.com/office/officeart/2009/layout/CirclePictureHierarchy"/>
    <dgm:cxn modelId="{8B647EBB-51DF-4466-B671-F32F57C3FD29}" type="presParOf" srcId="{264E6B77-0DB8-471D-9369-148678C45094}" destId="{9B9927E1-7987-4C17-BE7D-9BF8E508D561}" srcOrd="0" destOrd="0" presId="urn:microsoft.com/office/officeart/2009/layout/CirclePictureHierarchy"/>
    <dgm:cxn modelId="{2817FD19-8EB1-4E1E-9E2C-A2163CE87BE4}" type="presParOf" srcId="{264E6B77-0DB8-471D-9369-148678C45094}" destId="{EA6C690C-56E9-4AF8-9529-DD7B11CF2777}" srcOrd="1" destOrd="0" presId="urn:microsoft.com/office/officeart/2009/layout/CirclePictureHierarchy"/>
    <dgm:cxn modelId="{0637C04E-7326-45F0-8F38-09F7094048A8}" type="presParOf" srcId="{E9F0725F-72CD-40B8-843B-16BA8DD1E615}" destId="{5524821D-4BCB-4EDD-A191-2B407A5A5525}" srcOrd="1" destOrd="0" presId="urn:microsoft.com/office/officeart/2009/layout/CirclePictureHierarchy"/>
    <dgm:cxn modelId="{E115A8BF-8E67-4F7C-B1F1-5A7E2A6A1207}" type="presParOf" srcId="{5524821D-4BCB-4EDD-A191-2B407A5A5525}" destId="{A69CC9A9-E3B0-4B37-A437-217B883BE7CF}" srcOrd="0" destOrd="0" presId="urn:microsoft.com/office/officeart/2009/layout/CirclePictureHierarchy"/>
    <dgm:cxn modelId="{22074D81-0F8E-49E9-A4A8-3D3D1CD2CAF2}" type="presParOf" srcId="{5524821D-4BCB-4EDD-A191-2B407A5A5525}" destId="{01337ECF-5825-4FE8-A66C-666757A9F998}" srcOrd="1" destOrd="0" presId="urn:microsoft.com/office/officeart/2009/layout/CirclePictureHierarchy"/>
    <dgm:cxn modelId="{DE0EF0A1-CF63-429F-B67C-C01FCDBC3112}" type="presParOf" srcId="{01337ECF-5825-4FE8-A66C-666757A9F998}" destId="{EB6D33D7-E0FF-4B16-A37A-E12650DE75DC}" srcOrd="0" destOrd="0" presId="urn:microsoft.com/office/officeart/2009/layout/CirclePictureHierarchy"/>
    <dgm:cxn modelId="{4BAE9DA6-F2D8-42FD-866C-F852535A71DC}" type="presParOf" srcId="{EB6D33D7-E0FF-4B16-A37A-E12650DE75DC}" destId="{C94D7A95-8CD5-4B89-8C9B-5E5B4CEB883B}" srcOrd="0" destOrd="0" presId="urn:microsoft.com/office/officeart/2009/layout/CirclePictureHierarchy"/>
    <dgm:cxn modelId="{7D755391-CD0B-4F9A-8DD4-71F4E4A3C578}" type="presParOf" srcId="{EB6D33D7-E0FF-4B16-A37A-E12650DE75DC}" destId="{4A4F6D68-53FD-492C-A21B-8A0DC7143769}" srcOrd="1" destOrd="0" presId="urn:microsoft.com/office/officeart/2009/layout/CirclePictureHierarchy"/>
    <dgm:cxn modelId="{7704AA91-A19A-4468-863A-48F352A60815}" type="presParOf" srcId="{01337ECF-5825-4FE8-A66C-666757A9F998}" destId="{7B64DA6F-9A11-4CFA-96C5-730CC484F9F9}" srcOrd="1" destOrd="0" presId="urn:microsoft.com/office/officeart/2009/layout/CirclePictureHierarchy"/>
    <dgm:cxn modelId="{89B23B8E-75FF-4105-824B-8BE278E9F35A}" type="presParOf" srcId="{5524821D-4BCB-4EDD-A191-2B407A5A5525}" destId="{8F94C5D7-112B-40A5-9ED2-803E503166DA}" srcOrd="2" destOrd="0" presId="urn:microsoft.com/office/officeart/2009/layout/CirclePictureHierarchy"/>
    <dgm:cxn modelId="{9CBE1CB7-718A-472D-B4EC-600181195548}" type="presParOf" srcId="{5524821D-4BCB-4EDD-A191-2B407A5A5525}" destId="{8047412B-30DF-4C2D-80A9-502162C4E4CB}" srcOrd="3" destOrd="0" presId="urn:microsoft.com/office/officeart/2009/layout/CirclePictureHierarchy"/>
    <dgm:cxn modelId="{4F7D4C60-7559-4E61-870F-2EE93E1DF9F1}" type="presParOf" srcId="{8047412B-30DF-4C2D-80A9-502162C4E4CB}" destId="{84719BD6-7C07-4E18-8809-A1F282A31DD6}" srcOrd="0" destOrd="0" presId="urn:microsoft.com/office/officeart/2009/layout/CirclePictureHierarchy"/>
    <dgm:cxn modelId="{5DC4F874-3D71-4347-A674-E87FF48CBE2E}" type="presParOf" srcId="{84719BD6-7C07-4E18-8809-A1F282A31DD6}" destId="{413843CE-163B-490C-B4A3-0906D6868415}" srcOrd="0" destOrd="0" presId="urn:microsoft.com/office/officeart/2009/layout/CirclePictureHierarchy"/>
    <dgm:cxn modelId="{085A6291-D907-40E3-B5A2-2BBB932D3034}" type="presParOf" srcId="{84719BD6-7C07-4E18-8809-A1F282A31DD6}" destId="{E0949E51-A147-4095-836D-4F9168C439D7}" srcOrd="1" destOrd="0" presId="urn:microsoft.com/office/officeart/2009/layout/CirclePictureHierarchy"/>
    <dgm:cxn modelId="{78AE0FD8-E9C2-4513-899D-0FEFE4FAC21B}" type="presParOf" srcId="{8047412B-30DF-4C2D-80A9-502162C4E4CB}" destId="{589B4703-1BE8-48A0-96C3-41CD380A3F0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en-US" sz="1600" b="1" dirty="0">
              <a:solidFill>
                <a:schemeClr val="tx2"/>
              </a:solidFill>
            </a:rPr>
            <a:t>Mudança de hábito na rotina das famílias</a:t>
          </a: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pt-BR" sz="1600" b="1" dirty="0">
              <a:solidFill>
                <a:schemeClr val="tx2"/>
              </a:solidFill>
            </a:rPr>
            <a:t>Maior interação entre cuidador e criança</a:t>
          </a: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algn="l" rtl="0"/>
          <a:r>
            <a:rPr lang="pt-BR" sz="1600" b="1" dirty="0">
              <a:solidFill>
                <a:schemeClr val="tx2"/>
              </a:solidFill>
            </a:rPr>
            <a:t>Maior responsividade da família para com a criança</a:t>
          </a: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pt-BR" sz="1600" b="1" dirty="0">
              <a:solidFill>
                <a:schemeClr val="tx2"/>
              </a:solidFill>
            </a:rPr>
            <a:t>Respeito a cultura e religião da família</a:t>
          </a: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r>
            <a:rPr lang="pt-BR" sz="1600" b="1" dirty="0">
              <a:solidFill>
                <a:schemeClr val="tx2"/>
              </a:solidFill>
            </a:rPr>
            <a:t>Crianças mais tranquilas e com melhor raciocínio</a:t>
          </a: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 custScaleX="105360" custScaleY="97297">
        <dgm:presLayoutVars>
          <dgm:chMax val="0"/>
          <dgm:chPref val="0"/>
          <dgm:bulletEnabled val="1"/>
        </dgm:presLayoutVars>
      </dgm:prSet>
      <dgm:spPr/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DFC4221-2F10-4E5C-B80B-72D7313A029E}" type="presOf" srcId="{E4D23657-D1E8-4B22-974B-8DC90813F51B}" destId="{80B372F1-8EF3-4532-ACC6-E65E1D63ACA2}" srcOrd="0" destOrd="0" presId="urn:microsoft.com/office/officeart/2009/3/layout/StepUpProcess"/>
    <dgm:cxn modelId="{4DE07564-B8BF-4417-934F-8C0173D25FF8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0F16177-D7BB-4868-89CA-B5C624B75D32}" type="presOf" srcId="{EF034794-D109-40B6-8FA2-8971C3123AB6}" destId="{18F7A15A-3ED1-4A32-B700-36B8D6BBE441}" srcOrd="0" destOrd="0" presId="urn:microsoft.com/office/officeart/2009/3/layout/StepUpProcess"/>
    <dgm:cxn modelId="{11AB735A-78C7-4BE5-BF05-6412DF857571}" type="presOf" srcId="{05F1A7D0-6E45-49DA-80B3-7FF4B8783E58}" destId="{D81336A4-814F-45EF-B582-2466B0D2E2A7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5FF24BD-163B-43C8-826F-99E0300418D2}" type="presOf" srcId="{15E11DBD-E9B5-4BCF-A56C-7AAE26CE30DC}" destId="{F0124EB5-2136-46F3-B2F4-41A5196C24A0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BCFC24DF-2FD8-44D3-96AD-4B4104A727D3}" type="presOf" srcId="{41DDEAAE-DE55-45A3-A4F7-3874E0140D37}" destId="{EB3CB291-E23A-4667-A32E-A640A76557A1}" srcOrd="0" destOrd="0" presId="urn:microsoft.com/office/officeart/2009/3/layout/StepUpProcess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5A093FDC-277B-41D3-8EA8-B6242CECE85D}" type="presParOf" srcId="{EB3CB291-E23A-4667-A32E-A640A76557A1}" destId="{01035298-0CF7-4145-8EE2-24DBFEAF33BB}" srcOrd="0" destOrd="0" presId="urn:microsoft.com/office/officeart/2009/3/layout/StepUpProcess"/>
    <dgm:cxn modelId="{7672D7C6-6C40-4B62-956C-4FDFE6A32516}" type="presParOf" srcId="{01035298-0CF7-4145-8EE2-24DBFEAF33BB}" destId="{21E1F518-1190-4883-914B-1FB66E6D3A63}" srcOrd="0" destOrd="0" presId="urn:microsoft.com/office/officeart/2009/3/layout/StepUpProcess"/>
    <dgm:cxn modelId="{F5FAE597-A2E9-49DC-BEA5-61042BF51FDC}" type="presParOf" srcId="{01035298-0CF7-4145-8EE2-24DBFEAF33BB}" destId="{80B372F1-8EF3-4532-ACC6-E65E1D63ACA2}" srcOrd="1" destOrd="0" presId="urn:microsoft.com/office/officeart/2009/3/layout/StepUpProcess"/>
    <dgm:cxn modelId="{394FAE26-977C-46F8-9F21-0C7D8D66595E}" type="presParOf" srcId="{01035298-0CF7-4145-8EE2-24DBFEAF33BB}" destId="{B746139E-4627-4CCC-9299-5653D77ED24D}" srcOrd="2" destOrd="0" presId="urn:microsoft.com/office/officeart/2009/3/layout/StepUpProcess"/>
    <dgm:cxn modelId="{F33D4A44-66FD-4EC4-A754-9A45BA16A493}" type="presParOf" srcId="{EB3CB291-E23A-4667-A32E-A640A76557A1}" destId="{780BC64D-2F67-498A-99F6-7EB28080D705}" srcOrd="1" destOrd="0" presId="urn:microsoft.com/office/officeart/2009/3/layout/StepUpProcess"/>
    <dgm:cxn modelId="{E4A4682B-E279-402B-B325-124ECF5F9969}" type="presParOf" srcId="{780BC64D-2F67-498A-99F6-7EB28080D705}" destId="{68E230FA-2656-4C78-B827-58AFD214F445}" srcOrd="0" destOrd="0" presId="urn:microsoft.com/office/officeart/2009/3/layout/StepUpProcess"/>
    <dgm:cxn modelId="{2D640A96-4379-4686-A134-ADBB8EC37C27}" type="presParOf" srcId="{EB3CB291-E23A-4667-A32E-A640A76557A1}" destId="{B07824BD-C1CB-4098-8E38-D3E1F721DF31}" srcOrd="2" destOrd="0" presId="urn:microsoft.com/office/officeart/2009/3/layout/StepUpProcess"/>
    <dgm:cxn modelId="{9EC5E890-FC94-4A81-8C4C-E2547616D04D}" type="presParOf" srcId="{B07824BD-C1CB-4098-8E38-D3E1F721DF31}" destId="{85769F8C-5820-4CB5-B01D-69A648973D8F}" srcOrd="0" destOrd="0" presId="urn:microsoft.com/office/officeart/2009/3/layout/StepUpProcess"/>
    <dgm:cxn modelId="{34B7AB21-1001-457E-8F15-66045D5D8C56}" type="presParOf" srcId="{B07824BD-C1CB-4098-8E38-D3E1F721DF31}" destId="{18F7A15A-3ED1-4A32-B700-36B8D6BBE441}" srcOrd="1" destOrd="0" presId="urn:microsoft.com/office/officeart/2009/3/layout/StepUpProcess"/>
    <dgm:cxn modelId="{44272B8F-0757-4C91-B58F-AB642C80D103}" type="presParOf" srcId="{B07824BD-C1CB-4098-8E38-D3E1F721DF31}" destId="{F6F2BEFC-1674-4E8D-98FF-DE4432BB887C}" srcOrd="2" destOrd="0" presId="urn:microsoft.com/office/officeart/2009/3/layout/StepUpProcess"/>
    <dgm:cxn modelId="{AA311EDA-F72F-4F0B-818D-5A8F3F7CBB06}" type="presParOf" srcId="{EB3CB291-E23A-4667-A32E-A640A76557A1}" destId="{E26373E0-D095-405B-9F4A-CC7FBB5BEBD2}" srcOrd="3" destOrd="0" presId="urn:microsoft.com/office/officeart/2009/3/layout/StepUpProcess"/>
    <dgm:cxn modelId="{0F3C64A0-EB74-4FF7-B254-6B58FCA8C52D}" type="presParOf" srcId="{E26373E0-D095-405B-9F4A-CC7FBB5BEBD2}" destId="{8B10941C-73F0-477C-9F3D-EB0A4525ACBE}" srcOrd="0" destOrd="0" presId="urn:microsoft.com/office/officeart/2009/3/layout/StepUpProcess"/>
    <dgm:cxn modelId="{645EC557-422C-4505-9738-1EA55F3BBA96}" type="presParOf" srcId="{EB3CB291-E23A-4667-A32E-A640A76557A1}" destId="{DF2F85E9-6BAE-40EA-8F18-DAFCA3EFFB69}" srcOrd="4" destOrd="0" presId="urn:microsoft.com/office/officeart/2009/3/layout/StepUpProcess"/>
    <dgm:cxn modelId="{F130D785-9090-49F6-96E9-9A34FB488F45}" type="presParOf" srcId="{DF2F85E9-6BAE-40EA-8F18-DAFCA3EFFB69}" destId="{A5E67CF4-39ED-4CC8-A27F-E45EA5D3AC44}" srcOrd="0" destOrd="0" presId="urn:microsoft.com/office/officeart/2009/3/layout/StepUpProcess"/>
    <dgm:cxn modelId="{2127420C-0A5C-4960-BA2F-1B972D93DFA6}" type="presParOf" srcId="{DF2F85E9-6BAE-40EA-8F18-DAFCA3EFFB69}" destId="{F0124EB5-2136-46F3-B2F4-41A5196C24A0}" srcOrd="1" destOrd="0" presId="urn:microsoft.com/office/officeart/2009/3/layout/StepUpProcess"/>
    <dgm:cxn modelId="{96E90BF9-D41A-4363-A4C6-2DF9062B8587}" type="presParOf" srcId="{DF2F85E9-6BAE-40EA-8F18-DAFCA3EFFB69}" destId="{D5E82CFA-3F05-41CB-A66C-3A904CCE06CE}" srcOrd="2" destOrd="0" presId="urn:microsoft.com/office/officeart/2009/3/layout/StepUpProcess"/>
    <dgm:cxn modelId="{D79C8871-79E2-4A87-9416-4CEF4C0567AC}" type="presParOf" srcId="{EB3CB291-E23A-4667-A32E-A640A76557A1}" destId="{F5574CB1-AC1C-4773-A4A7-C4CE14EF6374}" srcOrd="5" destOrd="0" presId="urn:microsoft.com/office/officeart/2009/3/layout/StepUpProcess"/>
    <dgm:cxn modelId="{DC9BD017-24BC-40C7-9A28-ABFCA7FF3B25}" type="presParOf" srcId="{F5574CB1-AC1C-4773-A4A7-C4CE14EF6374}" destId="{14FCF07D-F999-4928-B62C-1135C3080FD1}" srcOrd="0" destOrd="0" presId="urn:microsoft.com/office/officeart/2009/3/layout/StepUpProcess"/>
    <dgm:cxn modelId="{1218489B-EBDB-4984-9D79-F8EB869747AF}" type="presParOf" srcId="{EB3CB291-E23A-4667-A32E-A640A76557A1}" destId="{2489F161-D1CF-4A3D-8E95-6382395DC25B}" srcOrd="6" destOrd="0" presId="urn:microsoft.com/office/officeart/2009/3/layout/StepUpProcess"/>
    <dgm:cxn modelId="{AA65FB9A-3C3E-4039-A25F-AD5F099F3401}" type="presParOf" srcId="{2489F161-D1CF-4A3D-8E95-6382395DC25B}" destId="{06EAFCDC-2041-4C37-BE64-7627BAA16382}" srcOrd="0" destOrd="0" presId="urn:microsoft.com/office/officeart/2009/3/layout/StepUpProcess"/>
    <dgm:cxn modelId="{098D88BE-B536-4F8D-A8B6-EEC2CAA3F958}" type="presParOf" srcId="{2489F161-D1CF-4A3D-8E95-6382395DC25B}" destId="{AFC6068B-131B-444D-AF53-A5A2A6DC9AE7}" srcOrd="1" destOrd="0" presId="urn:microsoft.com/office/officeart/2009/3/layout/StepUpProcess"/>
    <dgm:cxn modelId="{8FDE75AA-E492-4EAB-A7CA-2208FC5077DD}" type="presParOf" srcId="{2489F161-D1CF-4A3D-8E95-6382395DC25B}" destId="{F62C0D9F-BF11-4D63-A28B-80FA21343A28}" srcOrd="2" destOrd="0" presId="urn:microsoft.com/office/officeart/2009/3/layout/StepUpProcess"/>
    <dgm:cxn modelId="{D6606D28-0E4D-4EAC-92A1-329CAF743A35}" type="presParOf" srcId="{EB3CB291-E23A-4667-A32E-A640A76557A1}" destId="{F5EC4F6A-2B4F-420C-9BEA-A14EFB832731}" srcOrd="7" destOrd="0" presId="urn:microsoft.com/office/officeart/2009/3/layout/StepUpProcess"/>
    <dgm:cxn modelId="{B3080413-24DF-434F-89A1-71239D10BF81}" type="presParOf" srcId="{F5EC4F6A-2B4F-420C-9BEA-A14EFB832731}" destId="{41DC2B0B-BD37-48C1-BB85-7F75AC60BB5F}" srcOrd="0" destOrd="0" presId="urn:microsoft.com/office/officeart/2009/3/layout/StepUpProcess"/>
    <dgm:cxn modelId="{EC4DEA03-DE98-4B65-9BA1-183657D5E71A}" type="presParOf" srcId="{EB3CB291-E23A-4667-A32E-A640A76557A1}" destId="{D2C6C114-9E17-4E64-9FCF-9C4365FE25B7}" srcOrd="8" destOrd="0" presId="urn:microsoft.com/office/officeart/2009/3/layout/StepUpProcess"/>
    <dgm:cxn modelId="{26BE9FD2-B8E0-427F-BE80-19D09D1287E5}" type="presParOf" srcId="{D2C6C114-9E17-4E64-9FCF-9C4365FE25B7}" destId="{BA06DEFD-3E20-41CA-8CC7-585BE7A02A00}" srcOrd="0" destOrd="0" presId="urn:microsoft.com/office/officeart/2009/3/layout/StepUpProcess"/>
    <dgm:cxn modelId="{FFB5886F-9DAE-439C-914D-6EE950642FC8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CD0E13-44E2-4989-A891-E478BE10ACDA}" type="doc">
      <dgm:prSet loTypeId="urn:microsoft.com/office/officeart/2005/8/layout/bProcess3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B0EB7018-5B08-412C-9840-B63F6AAB7BF4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+mn-lt"/>
            </a:rPr>
            <a:t>COMITÊ GESTOR</a:t>
          </a:r>
        </a:p>
      </dgm:t>
    </dgm:pt>
    <dgm:pt modelId="{DB964614-AEF1-4B6E-BEA5-219095C67B4D}" type="parTrans" cxnId="{1CB8360F-6FA9-4E79-A1E6-C0DE3DDE825D}">
      <dgm:prSet/>
      <dgm:spPr/>
      <dgm:t>
        <a:bodyPr/>
        <a:lstStyle/>
        <a:p>
          <a:endParaRPr lang="pt-BR" b="1">
            <a:solidFill>
              <a:schemeClr val="tx1"/>
            </a:solidFill>
            <a:latin typeface="+mn-lt"/>
          </a:endParaRPr>
        </a:p>
      </dgm:t>
    </dgm:pt>
    <dgm:pt modelId="{D93E2E33-6151-4B09-BC0E-8E996F7173A2}" type="sibTrans" cxnId="{1CB8360F-6FA9-4E79-A1E6-C0DE3DDE825D}">
      <dgm:prSet/>
      <dgm:spPr/>
      <dgm:t>
        <a:bodyPr/>
        <a:lstStyle/>
        <a:p>
          <a:endParaRPr lang="pt-BR" b="1">
            <a:solidFill>
              <a:schemeClr val="tx1"/>
            </a:solidFill>
            <a:latin typeface="+mn-lt"/>
          </a:endParaRPr>
        </a:p>
      </dgm:t>
    </dgm:pt>
    <dgm:pt modelId="{212F7C0C-F530-48D9-8729-FB3E23790A33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+mn-lt"/>
            </a:rPr>
            <a:t>ELABORAÇÃO DE PLANO DE AÇÃO </a:t>
          </a:r>
        </a:p>
      </dgm:t>
    </dgm:pt>
    <dgm:pt modelId="{8186160E-011F-4CA0-AFA6-BC0E8F9E33E5}" type="parTrans" cxnId="{1C0E82FA-848A-4FC8-8A3B-DD58B0F9111D}">
      <dgm:prSet/>
      <dgm:spPr/>
      <dgm:t>
        <a:bodyPr/>
        <a:lstStyle/>
        <a:p>
          <a:endParaRPr lang="pt-BR" b="1">
            <a:solidFill>
              <a:schemeClr val="tx1"/>
            </a:solidFill>
            <a:latin typeface="+mn-lt"/>
          </a:endParaRPr>
        </a:p>
      </dgm:t>
    </dgm:pt>
    <dgm:pt modelId="{33E60E24-48B1-4D54-8A74-F2F9E318DCC4}" type="sibTrans" cxnId="{1C0E82FA-848A-4FC8-8A3B-DD58B0F9111D}">
      <dgm:prSet/>
      <dgm:spPr/>
      <dgm:t>
        <a:bodyPr/>
        <a:lstStyle/>
        <a:p>
          <a:endParaRPr lang="pt-BR" b="1">
            <a:solidFill>
              <a:schemeClr val="tx1"/>
            </a:solidFill>
            <a:latin typeface="+mn-lt"/>
          </a:endParaRPr>
        </a:p>
      </dgm:t>
    </dgm:pt>
    <dgm:pt modelId="{26E6B11F-5E8C-4933-8913-083B21F72C18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+mn-lt"/>
            </a:rPr>
            <a:t>CAPACITAÇÃO DA EQUIPE DE SUPERVISORES E VISITADORES</a:t>
          </a:r>
        </a:p>
      </dgm:t>
    </dgm:pt>
    <dgm:pt modelId="{7EE03EDE-40CD-4BBC-BE6F-04DBFABE4206}" type="parTrans" cxnId="{8AC421F0-49D1-47ED-8694-0E189760DA26}">
      <dgm:prSet/>
      <dgm:spPr/>
      <dgm:t>
        <a:bodyPr/>
        <a:lstStyle/>
        <a:p>
          <a:endParaRPr lang="pt-BR" b="1">
            <a:solidFill>
              <a:schemeClr val="tx1"/>
            </a:solidFill>
            <a:latin typeface="+mn-lt"/>
          </a:endParaRPr>
        </a:p>
      </dgm:t>
    </dgm:pt>
    <dgm:pt modelId="{019CE8A8-C5A9-44DF-86F2-F45323E721AB}" type="sibTrans" cxnId="{8AC421F0-49D1-47ED-8694-0E189760DA26}">
      <dgm:prSet/>
      <dgm:spPr/>
      <dgm:t>
        <a:bodyPr/>
        <a:lstStyle/>
        <a:p>
          <a:endParaRPr lang="pt-BR" b="1">
            <a:solidFill>
              <a:schemeClr val="tx1"/>
            </a:solidFill>
            <a:latin typeface="+mn-lt"/>
          </a:endParaRPr>
        </a:p>
      </dgm:t>
    </dgm:pt>
    <dgm:pt modelId="{E68985E1-DAB2-40D0-9BF8-001531823E29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+mn-lt"/>
            </a:rPr>
            <a:t>REGISTRO DA EQUIPE NO CADSUAS E E-PCF</a:t>
          </a:r>
        </a:p>
      </dgm:t>
    </dgm:pt>
    <dgm:pt modelId="{FE9A1802-A8A5-42DC-AB4C-51032E171A8C}" type="parTrans" cxnId="{1DDCC747-A5E4-4B78-86CD-5ACA3EACFBAE}">
      <dgm:prSet/>
      <dgm:spPr/>
      <dgm:t>
        <a:bodyPr/>
        <a:lstStyle/>
        <a:p>
          <a:endParaRPr lang="pt-BR" b="1">
            <a:solidFill>
              <a:schemeClr val="tx1"/>
            </a:solidFill>
            <a:latin typeface="+mn-lt"/>
          </a:endParaRPr>
        </a:p>
      </dgm:t>
    </dgm:pt>
    <dgm:pt modelId="{5BD272DD-C7B3-4436-B487-A262D65A1A68}" type="sibTrans" cxnId="{1DDCC747-A5E4-4B78-86CD-5ACA3EACFBAE}">
      <dgm:prSet/>
      <dgm:spPr/>
      <dgm:t>
        <a:bodyPr/>
        <a:lstStyle/>
        <a:p>
          <a:endParaRPr lang="pt-BR" b="1">
            <a:solidFill>
              <a:schemeClr val="tx1"/>
            </a:solidFill>
            <a:latin typeface="+mn-lt"/>
          </a:endParaRPr>
        </a:p>
      </dgm:t>
    </dgm:pt>
    <dgm:pt modelId="{9D9906E2-7825-4B24-B181-B51B33ED4F5D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+mn-lt"/>
            </a:rPr>
            <a:t>FORMAÇÃO DA EQUIPE DO PROGRAMA</a:t>
          </a:r>
        </a:p>
      </dgm:t>
    </dgm:pt>
    <dgm:pt modelId="{D7F26A9D-7D10-49D5-8B57-66ECBAF79C8F}" type="parTrans" cxnId="{E8281475-39E0-4B7B-B847-7BB33A39CB8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84BB69E-1718-4A7D-A1D8-FA9AA58F5922}" type="sibTrans" cxnId="{E8281475-39E0-4B7B-B847-7BB33A39CB8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9DF4B7F-1AC6-4B6A-988B-9967A3DADBD3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+mn-lt"/>
            </a:rPr>
            <a:t>REGULAMENTAÇÃO DO PROGRAMA</a:t>
          </a:r>
        </a:p>
      </dgm:t>
    </dgm:pt>
    <dgm:pt modelId="{70C4E53A-E8C9-4657-95B5-DA68D9A48BB0}" type="sibTrans" cxnId="{83FB0D2F-11A8-4593-8E81-6CFE7AF98116}">
      <dgm:prSet/>
      <dgm:spPr/>
      <dgm:t>
        <a:bodyPr/>
        <a:lstStyle/>
        <a:p>
          <a:endParaRPr lang="pt-BR" b="1">
            <a:solidFill>
              <a:schemeClr val="tx1"/>
            </a:solidFill>
            <a:latin typeface="+mn-lt"/>
          </a:endParaRPr>
        </a:p>
      </dgm:t>
    </dgm:pt>
    <dgm:pt modelId="{2EB9ED62-8507-4483-8607-618BBD39A052}" type="parTrans" cxnId="{83FB0D2F-11A8-4593-8E81-6CFE7AF98116}">
      <dgm:prSet/>
      <dgm:spPr/>
      <dgm:t>
        <a:bodyPr/>
        <a:lstStyle/>
        <a:p>
          <a:endParaRPr lang="pt-BR" b="1">
            <a:solidFill>
              <a:schemeClr val="tx1"/>
            </a:solidFill>
            <a:latin typeface="+mn-lt"/>
          </a:endParaRPr>
        </a:p>
      </dgm:t>
    </dgm:pt>
    <dgm:pt modelId="{7624DB12-868D-4E77-8384-B9366EE51B8F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+mn-lt"/>
            </a:rPr>
            <a:t>PLANEJAMENTO DA IMPLANTAÇÃO E EFETIVAÇÃO</a:t>
          </a:r>
        </a:p>
      </dgm:t>
    </dgm:pt>
    <dgm:pt modelId="{C371EDE7-28E8-47FB-989F-CEBAD33398A6}" type="parTrans" cxnId="{C6E17754-53E7-46FD-B0B5-81DD412359A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62C80B7-BF29-4ABF-B5B5-55189F2F1D7A}" type="sibTrans" cxnId="{C6E17754-53E7-46FD-B0B5-81DD412359A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D5E33EE-49E2-4B08-ACDB-5590727285AE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+mn-lt"/>
            </a:rPr>
            <a:t>DEFINIÇÃO DE CRITÉRIOS PARA INCLUSÃO E EXCLUSÃO DE FAMÍLIAS QUE SERÃO ATENDIDAS PELO PROGRAMA CRIANÇA FELIZ</a:t>
          </a:r>
        </a:p>
      </dgm:t>
    </dgm:pt>
    <dgm:pt modelId="{36E1A1F1-4464-487B-9AB6-67DB07DE8502}" type="parTrans" cxnId="{DED43FF8-BED0-4A67-BE88-40AD3EBE6DB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CB6F7C7-E17A-42D8-A5FB-250A5DB46D86}" type="sibTrans" cxnId="{DED43FF8-BED0-4A67-BE88-40AD3EBE6DB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619D806-BFE2-4D5A-84DA-8953E2C5FC82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+mn-lt"/>
            </a:rPr>
            <a:t>ACOMPANHAMENTO DA IMPLANTAÇÃO E EXECUÇÃO E MONITORAMENTO DAS AÇÕES</a:t>
          </a:r>
        </a:p>
      </dgm:t>
    </dgm:pt>
    <dgm:pt modelId="{42F5FE5D-D361-4B96-A386-6034625DF430}" type="parTrans" cxnId="{9E18417F-E5A0-4281-ADE3-9B42688FC6D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4A7BD25-458F-4D28-86ED-7BE862CBEA51}" type="sibTrans" cxnId="{9E18417F-E5A0-4281-ADE3-9B42688FC6D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EB03757-7C09-4D69-9DFA-44CBB678737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prstDash val="sysDash"/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GRUPO TÉCNICO</a:t>
          </a:r>
          <a:endParaRPr lang="pt-BR" b="1" dirty="0">
            <a:solidFill>
              <a:schemeClr val="tx1"/>
            </a:solidFill>
            <a:latin typeface="+mn-lt"/>
          </a:endParaRPr>
        </a:p>
      </dgm:t>
    </dgm:pt>
    <dgm:pt modelId="{8485F97B-0E91-4141-B84F-D056E51D1B1A}" type="parTrans" cxnId="{19774578-47BE-4A84-82A0-D534F25859C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4F66BDE-A4B0-47B7-AF06-994E80B9FBAC}" type="sibTrans" cxnId="{19774578-47BE-4A84-82A0-D534F25859C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CBD33BD-F009-489A-8DF4-1E4D2A849B18}" type="pres">
      <dgm:prSet presAssocID="{17CD0E13-44E2-4989-A891-E478BE10ACDA}" presName="Name0" presStyleCnt="0">
        <dgm:presLayoutVars>
          <dgm:dir/>
          <dgm:resizeHandles val="exact"/>
        </dgm:presLayoutVars>
      </dgm:prSet>
      <dgm:spPr/>
    </dgm:pt>
    <dgm:pt modelId="{8F1DE60D-AACF-47A7-B708-9ED18FEAD853}" type="pres">
      <dgm:prSet presAssocID="{B0EB7018-5B08-412C-9840-B63F6AAB7BF4}" presName="node" presStyleLbl="node1" presStyleIdx="0" presStyleCnt="10">
        <dgm:presLayoutVars>
          <dgm:bulletEnabled val="1"/>
        </dgm:presLayoutVars>
      </dgm:prSet>
      <dgm:spPr/>
    </dgm:pt>
    <dgm:pt modelId="{A9FE5C02-FF50-4932-8D0E-F8467F9B3D54}" type="pres">
      <dgm:prSet presAssocID="{D93E2E33-6151-4B09-BC0E-8E996F7173A2}" presName="sibTrans" presStyleLbl="sibTrans1D1" presStyleIdx="0" presStyleCnt="9"/>
      <dgm:spPr/>
    </dgm:pt>
    <dgm:pt modelId="{196BF36B-C897-425E-9AC9-69135255CF9D}" type="pres">
      <dgm:prSet presAssocID="{D93E2E33-6151-4B09-BC0E-8E996F7173A2}" presName="connectorText" presStyleLbl="sibTrans1D1" presStyleIdx="0" presStyleCnt="9"/>
      <dgm:spPr/>
    </dgm:pt>
    <dgm:pt modelId="{78BA523F-EEA9-4E5A-91C2-DEE9C69B64D2}" type="pres">
      <dgm:prSet presAssocID="{FEB03757-7C09-4D69-9DFA-44CBB6787377}" presName="node" presStyleLbl="node1" presStyleIdx="1" presStyleCnt="10" custLinFactNeighborX="-71" custLinFactNeighborY="-10">
        <dgm:presLayoutVars>
          <dgm:bulletEnabled val="1"/>
        </dgm:presLayoutVars>
      </dgm:prSet>
      <dgm:spPr/>
    </dgm:pt>
    <dgm:pt modelId="{053AC5AA-0ACD-487D-A5D1-B1E088C71A81}" type="pres">
      <dgm:prSet presAssocID="{F4F66BDE-A4B0-47B7-AF06-994E80B9FBAC}" presName="sibTrans" presStyleLbl="sibTrans1D1" presStyleIdx="1" presStyleCnt="9"/>
      <dgm:spPr/>
    </dgm:pt>
    <dgm:pt modelId="{9F3454E4-BCD4-4261-83F4-7164FEA14E51}" type="pres">
      <dgm:prSet presAssocID="{F4F66BDE-A4B0-47B7-AF06-994E80B9FBAC}" presName="connectorText" presStyleLbl="sibTrans1D1" presStyleIdx="1" presStyleCnt="9"/>
      <dgm:spPr/>
    </dgm:pt>
    <dgm:pt modelId="{5999C1CB-F005-4874-AE80-0A50FD90056E}" type="pres">
      <dgm:prSet presAssocID="{212F7C0C-F530-48D9-8729-FB3E23790A33}" presName="node" presStyleLbl="node1" presStyleIdx="2" presStyleCnt="10">
        <dgm:presLayoutVars>
          <dgm:bulletEnabled val="1"/>
        </dgm:presLayoutVars>
      </dgm:prSet>
      <dgm:spPr/>
    </dgm:pt>
    <dgm:pt modelId="{B00A8CAC-F194-46C2-B920-007B3ADFFBC9}" type="pres">
      <dgm:prSet presAssocID="{33E60E24-48B1-4D54-8A74-F2F9E318DCC4}" presName="sibTrans" presStyleLbl="sibTrans1D1" presStyleIdx="2" presStyleCnt="9"/>
      <dgm:spPr/>
    </dgm:pt>
    <dgm:pt modelId="{FAADC6BD-2B82-42E9-8E0E-04CB4B2CB7A3}" type="pres">
      <dgm:prSet presAssocID="{33E60E24-48B1-4D54-8A74-F2F9E318DCC4}" presName="connectorText" presStyleLbl="sibTrans1D1" presStyleIdx="2" presStyleCnt="9"/>
      <dgm:spPr/>
    </dgm:pt>
    <dgm:pt modelId="{0227F700-5505-4067-801B-BB692109C54B}" type="pres">
      <dgm:prSet presAssocID="{79DF4B7F-1AC6-4B6A-988B-9967A3DADBD3}" presName="node" presStyleLbl="node1" presStyleIdx="3" presStyleCnt="10">
        <dgm:presLayoutVars>
          <dgm:bulletEnabled val="1"/>
        </dgm:presLayoutVars>
      </dgm:prSet>
      <dgm:spPr/>
    </dgm:pt>
    <dgm:pt modelId="{0B3D874B-7F3F-49B6-BB49-5F73DAAC39BC}" type="pres">
      <dgm:prSet presAssocID="{70C4E53A-E8C9-4657-95B5-DA68D9A48BB0}" presName="sibTrans" presStyleLbl="sibTrans1D1" presStyleIdx="3" presStyleCnt="9"/>
      <dgm:spPr/>
    </dgm:pt>
    <dgm:pt modelId="{E36BD5EC-0A64-4E10-93E2-1BC9A2BD41BF}" type="pres">
      <dgm:prSet presAssocID="{70C4E53A-E8C9-4657-95B5-DA68D9A48BB0}" presName="connectorText" presStyleLbl="sibTrans1D1" presStyleIdx="3" presStyleCnt="9"/>
      <dgm:spPr/>
    </dgm:pt>
    <dgm:pt modelId="{808EAC3A-7426-47C1-9F63-C2D02578F720}" type="pres">
      <dgm:prSet presAssocID="{9D9906E2-7825-4B24-B181-B51B33ED4F5D}" presName="node" presStyleLbl="node1" presStyleIdx="4" presStyleCnt="10">
        <dgm:presLayoutVars>
          <dgm:bulletEnabled val="1"/>
        </dgm:presLayoutVars>
      </dgm:prSet>
      <dgm:spPr/>
    </dgm:pt>
    <dgm:pt modelId="{F6F5770C-0809-44AD-9CFC-4D2B855A17B9}" type="pres">
      <dgm:prSet presAssocID="{284BB69E-1718-4A7D-A1D8-FA9AA58F5922}" presName="sibTrans" presStyleLbl="sibTrans1D1" presStyleIdx="4" presStyleCnt="9"/>
      <dgm:spPr/>
    </dgm:pt>
    <dgm:pt modelId="{75DA83D4-DD77-4D31-BFA5-94134096EDC6}" type="pres">
      <dgm:prSet presAssocID="{284BB69E-1718-4A7D-A1D8-FA9AA58F5922}" presName="connectorText" presStyleLbl="sibTrans1D1" presStyleIdx="4" presStyleCnt="9"/>
      <dgm:spPr/>
    </dgm:pt>
    <dgm:pt modelId="{83038602-F9CD-4655-A286-2A6BBAC89CCF}" type="pres">
      <dgm:prSet presAssocID="{26E6B11F-5E8C-4933-8913-083B21F72C18}" presName="node" presStyleLbl="node1" presStyleIdx="5" presStyleCnt="10">
        <dgm:presLayoutVars>
          <dgm:bulletEnabled val="1"/>
        </dgm:presLayoutVars>
      </dgm:prSet>
      <dgm:spPr/>
    </dgm:pt>
    <dgm:pt modelId="{0A3D85E7-B390-4E93-A81E-7EF2C7CACBEB}" type="pres">
      <dgm:prSet presAssocID="{019CE8A8-C5A9-44DF-86F2-F45323E721AB}" presName="sibTrans" presStyleLbl="sibTrans1D1" presStyleIdx="5" presStyleCnt="9"/>
      <dgm:spPr/>
    </dgm:pt>
    <dgm:pt modelId="{A62AA27D-3A3D-4564-BE7B-3FDE87F1C13F}" type="pres">
      <dgm:prSet presAssocID="{019CE8A8-C5A9-44DF-86F2-F45323E721AB}" presName="connectorText" presStyleLbl="sibTrans1D1" presStyleIdx="5" presStyleCnt="9"/>
      <dgm:spPr/>
    </dgm:pt>
    <dgm:pt modelId="{EB27BDE4-60FA-4DDB-9253-91C71C4170F9}" type="pres">
      <dgm:prSet presAssocID="{E68985E1-DAB2-40D0-9BF8-001531823E29}" presName="node" presStyleLbl="node1" presStyleIdx="6" presStyleCnt="10">
        <dgm:presLayoutVars>
          <dgm:bulletEnabled val="1"/>
        </dgm:presLayoutVars>
      </dgm:prSet>
      <dgm:spPr/>
    </dgm:pt>
    <dgm:pt modelId="{DA3A1C2F-E91F-4677-A239-515569CD5B63}" type="pres">
      <dgm:prSet presAssocID="{5BD272DD-C7B3-4436-B487-A262D65A1A68}" presName="sibTrans" presStyleLbl="sibTrans1D1" presStyleIdx="6" presStyleCnt="9"/>
      <dgm:spPr/>
    </dgm:pt>
    <dgm:pt modelId="{F97D9B27-3E2F-4906-875E-FCCD7FE5E290}" type="pres">
      <dgm:prSet presAssocID="{5BD272DD-C7B3-4436-B487-A262D65A1A68}" presName="connectorText" presStyleLbl="sibTrans1D1" presStyleIdx="6" presStyleCnt="9"/>
      <dgm:spPr/>
    </dgm:pt>
    <dgm:pt modelId="{4B18FC96-3C2B-4AE6-9882-18C9D339629B}" type="pres">
      <dgm:prSet presAssocID="{7624DB12-868D-4E77-8384-B9366EE51B8F}" presName="node" presStyleLbl="node1" presStyleIdx="7" presStyleCnt="10">
        <dgm:presLayoutVars>
          <dgm:bulletEnabled val="1"/>
        </dgm:presLayoutVars>
      </dgm:prSet>
      <dgm:spPr/>
    </dgm:pt>
    <dgm:pt modelId="{6068345F-E639-462C-B0BC-B220B423D050}" type="pres">
      <dgm:prSet presAssocID="{962C80B7-BF29-4ABF-B5B5-55189F2F1D7A}" presName="sibTrans" presStyleLbl="sibTrans1D1" presStyleIdx="7" presStyleCnt="9"/>
      <dgm:spPr/>
    </dgm:pt>
    <dgm:pt modelId="{C1D92AD1-37A5-4401-B27C-A7C5531476C7}" type="pres">
      <dgm:prSet presAssocID="{962C80B7-BF29-4ABF-B5B5-55189F2F1D7A}" presName="connectorText" presStyleLbl="sibTrans1D1" presStyleIdx="7" presStyleCnt="9"/>
      <dgm:spPr/>
    </dgm:pt>
    <dgm:pt modelId="{82EBABA2-DA49-4E64-80E8-101774816BED}" type="pres">
      <dgm:prSet presAssocID="{3D5E33EE-49E2-4B08-ACDB-5590727285AE}" presName="node" presStyleLbl="node1" presStyleIdx="8" presStyleCnt="10">
        <dgm:presLayoutVars>
          <dgm:bulletEnabled val="1"/>
        </dgm:presLayoutVars>
      </dgm:prSet>
      <dgm:spPr/>
    </dgm:pt>
    <dgm:pt modelId="{4697A991-279E-46A3-8FD1-C058CD91343F}" type="pres">
      <dgm:prSet presAssocID="{1CB6F7C7-E17A-42D8-A5FB-250A5DB46D86}" presName="sibTrans" presStyleLbl="sibTrans1D1" presStyleIdx="8" presStyleCnt="9"/>
      <dgm:spPr/>
    </dgm:pt>
    <dgm:pt modelId="{8C397B26-D085-4681-BE8B-88FA51D2E48C}" type="pres">
      <dgm:prSet presAssocID="{1CB6F7C7-E17A-42D8-A5FB-250A5DB46D86}" presName="connectorText" presStyleLbl="sibTrans1D1" presStyleIdx="8" presStyleCnt="9"/>
      <dgm:spPr/>
    </dgm:pt>
    <dgm:pt modelId="{DA565C2D-F14F-48BE-A65E-8C90A23738D1}" type="pres">
      <dgm:prSet presAssocID="{8619D806-BFE2-4D5A-84DA-8953E2C5FC82}" presName="node" presStyleLbl="node1" presStyleIdx="9" presStyleCnt="10">
        <dgm:presLayoutVars>
          <dgm:bulletEnabled val="1"/>
        </dgm:presLayoutVars>
      </dgm:prSet>
      <dgm:spPr/>
    </dgm:pt>
  </dgm:ptLst>
  <dgm:cxnLst>
    <dgm:cxn modelId="{2F90F809-FF9B-4FE2-8BEA-6CBC6886AE64}" type="presOf" srcId="{962C80B7-BF29-4ABF-B5B5-55189F2F1D7A}" destId="{C1D92AD1-37A5-4401-B27C-A7C5531476C7}" srcOrd="1" destOrd="0" presId="urn:microsoft.com/office/officeart/2005/8/layout/bProcess3"/>
    <dgm:cxn modelId="{C6A0050D-C851-4F5B-8B48-E7CF9AC9060B}" type="presOf" srcId="{284BB69E-1718-4A7D-A1D8-FA9AA58F5922}" destId="{75DA83D4-DD77-4D31-BFA5-94134096EDC6}" srcOrd="1" destOrd="0" presId="urn:microsoft.com/office/officeart/2005/8/layout/bProcess3"/>
    <dgm:cxn modelId="{1CB8360F-6FA9-4E79-A1E6-C0DE3DDE825D}" srcId="{17CD0E13-44E2-4989-A891-E478BE10ACDA}" destId="{B0EB7018-5B08-412C-9840-B63F6AAB7BF4}" srcOrd="0" destOrd="0" parTransId="{DB964614-AEF1-4B6E-BEA5-219095C67B4D}" sibTransId="{D93E2E33-6151-4B09-BC0E-8E996F7173A2}"/>
    <dgm:cxn modelId="{F2D75310-E5F0-47CA-A4EC-97F091F32940}" type="presOf" srcId="{1CB6F7C7-E17A-42D8-A5FB-250A5DB46D86}" destId="{8C397B26-D085-4681-BE8B-88FA51D2E48C}" srcOrd="1" destOrd="0" presId="urn:microsoft.com/office/officeart/2005/8/layout/bProcess3"/>
    <dgm:cxn modelId="{3E050718-846F-4138-8962-283131B399F2}" type="presOf" srcId="{1CB6F7C7-E17A-42D8-A5FB-250A5DB46D86}" destId="{4697A991-279E-46A3-8FD1-C058CD91343F}" srcOrd="0" destOrd="0" presId="urn:microsoft.com/office/officeart/2005/8/layout/bProcess3"/>
    <dgm:cxn modelId="{1F32F91C-CCC3-4CB8-B2DA-DDEA76F3C276}" type="presOf" srcId="{9D9906E2-7825-4B24-B181-B51B33ED4F5D}" destId="{808EAC3A-7426-47C1-9F63-C2D02578F720}" srcOrd="0" destOrd="0" presId="urn:microsoft.com/office/officeart/2005/8/layout/bProcess3"/>
    <dgm:cxn modelId="{3F116C2C-93D9-4F8F-90D3-9940B308DC22}" type="presOf" srcId="{962C80B7-BF29-4ABF-B5B5-55189F2F1D7A}" destId="{6068345F-E639-462C-B0BC-B220B423D050}" srcOrd="0" destOrd="0" presId="urn:microsoft.com/office/officeart/2005/8/layout/bProcess3"/>
    <dgm:cxn modelId="{83FB0D2F-11A8-4593-8E81-6CFE7AF98116}" srcId="{17CD0E13-44E2-4989-A891-E478BE10ACDA}" destId="{79DF4B7F-1AC6-4B6A-988B-9967A3DADBD3}" srcOrd="3" destOrd="0" parTransId="{2EB9ED62-8507-4483-8607-618BBD39A052}" sibTransId="{70C4E53A-E8C9-4657-95B5-DA68D9A48BB0}"/>
    <dgm:cxn modelId="{BD7A283C-00BE-4901-B5F1-ED1B7382275A}" type="presOf" srcId="{D93E2E33-6151-4B09-BC0E-8E996F7173A2}" destId="{196BF36B-C897-425E-9AC9-69135255CF9D}" srcOrd="1" destOrd="0" presId="urn:microsoft.com/office/officeart/2005/8/layout/bProcess3"/>
    <dgm:cxn modelId="{D6A3B35C-95A5-49B7-A5BC-BB2D22276190}" type="presOf" srcId="{E68985E1-DAB2-40D0-9BF8-001531823E29}" destId="{EB27BDE4-60FA-4DDB-9253-91C71C4170F9}" srcOrd="0" destOrd="0" presId="urn:microsoft.com/office/officeart/2005/8/layout/bProcess3"/>
    <dgm:cxn modelId="{15872F63-3102-4401-A180-26BCF490D03D}" type="presOf" srcId="{33E60E24-48B1-4D54-8A74-F2F9E318DCC4}" destId="{B00A8CAC-F194-46C2-B920-007B3ADFFBC9}" srcOrd="0" destOrd="0" presId="urn:microsoft.com/office/officeart/2005/8/layout/bProcess3"/>
    <dgm:cxn modelId="{3BE33267-97CA-409C-A8AA-CC693653BAC6}" type="presOf" srcId="{70C4E53A-E8C9-4657-95B5-DA68D9A48BB0}" destId="{0B3D874B-7F3F-49B6-BB49-5F73DAAC39BC}" srcOrd="0" destOrd="0" presId="urn:microsoft.com/office/officeart/2005/8/layout/bProcess3"/>
    <dgm:cxn modelId="{1DDCC747-A5E4-4B78-86CD-5ACA3EACFBAE}" srcId="{17CD0E13-44E2-4989-A891-E478BE10ACDA}" destId="{E68985E1-DAB2-40D0-9BF8-001531823E29}" srcOrd="6" destOrd="0" parTransId="{FE9A1802-A8A5-42DC-AB4C-51032E171A8C}" sibTransId="{5BD272DD-C7B3-4436-B487-A262D65A1A68}"/>
    <dgm:cxn modelId="{9F14DC71-2CCF-45C7-B166-4CBC94569E77}" type="presOf" srcId="{F4F66BDE-A4B0-47B7-AF06-994E80B9FBAC}" destId="{053AC5AA-0ACD-487D-A5D1-B1E088C71A81}" srcOrd="0" destOrd="0" presId="urn:microsoft.com/office/officeart/2005/8/layout/bProcess3"/>
    <dgm:cxn modelId="{C6E17754-53E7-46FD-B0B5-81DD412359A3}" srcId="{17CD0E13-44E2-4989-A891-E478BE10ACDA}" destId="{7624DB12-868D-4E77-8384-B9366EE51B8F}" srcOrd="7" destOrd="0" parTransId="{C371EDE7-28E8-47FB-989F-CEBAD33398A6}" sibTransId="{962C80B7-BF29-4ABF-B5B5-55189F2F1D7A}"/>
    <dgm:cxn modelId="{E8281475-39E0-4B7B-B847-7BB33A39CB80}" srcId="{17CD0E13-44E2-4989-A891-E478BE10ACDA}" destId="{9D9906E2-7825-4B24-B181-B51B33ED4F5D}" srcOrd="4" destOrd="0" parTransId="{D7F26A9D-7D10-49D5-8B57-66ECBAF79C8F}" sibTransId="{284BB69E-1718-4A7D-A1D8-FA9AA58F5922}"/>
    <dgm:cxn modelId="{E54AC777-C68E-450F-AA7D-3A14B45666B2}" type="presOf" srcId="{5BD272DD-C7B3-4436-B487-A262D65A1A68}" destId="{F97D9B27-3E2F-4906-875E-FCCD7FE5E290}" srcOrd="1" destOrd="0" presId="urn:microsoft.com/office/officeart/2005/8/layout/bProcess3"/>
    <dgm:cxn modelId="{19774578-47BE-4A84-82A0-D534F25859CA}" srcId="{17CD0E13-44E2-4989-A891-E478BE10ACDA}" destId="{FEB03757-7C09-4D69-9DFA-44CBB6787377}" srcOrd="1" destOrd="0" parTransId="{8485F97B-0E91-4141-B84F-D056E51D1B1A}" sibTransId="{F4F66BDE-A4B0-47B7-AF06-994E80B9FBAC}"/>
    <dgm:cxn modelId="{9E18417F-E5A0-4281-ADE3-9B42688FC6D6}" srcId="{17CD0E13-44E2-4989-A891-E478BE10ACDA}" destId="{8619D806-BFE2-4D5A-84DA-8953E2C5FC82}" srcOrd="9" destOrd="0" parTransId="{42F5FE5D-D361-4B96-A386-6034625DF430}" sibTransId="{04A7BD25-458F-4D28-86ED-7BE862CBEA51}"/>
    <dgm:cxn modelId="{03EA0C86-13A5-4168-B61F-26C90F8B99D2}" type="presOf" srcId="{5BD272DD-C7B3-4436-B487-A262D65A1A68}" destId="{DA3A1C2F-E91F-4677-A239-515569CD5B63}" srcOrd="0" destOrd="0" presId="urn:microsoft.com/office/officeart/2005/8/layout/bProcess3"/>
    <dgm:cxn modelId="{FE19B693-4A4D-4A6D-8D89-DE8C89CB2C12}" type="presOf" srcId="{FEB03757-7C09-4D69-9DFA-44CBB6787377}" destId="{78BA523F-EEA9-4E5A-91C2-DEE9C69B64D2}" srcOrd="0" destOrd="0" presId="urn:microsoft.com/office/officeart/2005/8/layout/bProcess3"/>
    <dgm:cxn modelId="{0607D093-48A2-4052-937C-068B40F34BAC}" type="presOf" srcId="{3D5E33EE-49E2-4B08-ACDB-5590727285AE}" destId="{82EBABA2-DA49-4E64-80E8-101774816BED}" srcOrd="0" destOrd="0" presId="urn:microsoft.com/office/officeart/2005/8/layout/bProcess3"/>
    <dgm:cxn modelId="{C85D6C95-2574-4CB9-98F6-7C6ADA044B1E}" type="presOf" srcId="{70C4E53A-E8C9-4657-95B5-DA68D9A48BB0}" destId="{E36BD5EC-0A64-4E10-93E2-1BC9A2BD41BF}" srcOrd="1" destOrd="0" presId="urn:microsoft.com/office/officeart/2005/8/layout/bProcess3"/>
    <dgm:cxn modelId="{CE76D19A-7093-4893-8A7E-76B90B2F632D}" type="presOf" srcId="{17CD0E13-44E2-4989-A891-E478BE10ACDA}" destId="{1CBD33BD-F009-489A-8DF4-1E4D2A849B18}" srcOrd="0" destOrd="0" presId="urn:microsoft.com/office/officeart/2005/8/layout/bProcess3"/>
    <dgm:cxn modelId="{953039AC-FEE4-4A4B-9948-D364B97776C4}" type="presOf" srcId="{26E6B11F-5E8C-4933-8913-083B21F72C18}" destId="{83038602-F9CD-4655-A286-2A6BBAC89CCF}" srcOrd="0" destOrd="0" presId="urn:microsoft.com/office/officeart/2005/8/layout/bProcess3"/>
    <dgm:cxn modelId="{5B0166AE-CAE6-484D-B509-848CEC017E4E}" type="presOf" srcId="{019CE8A8-C5A9-44DF-86F2-F45323E721AB}" destId="{0A3D85E7-B390-4E93-A81E-7EF2C7CACBEB}" srcOrd="0" destOrd="0" presId="urn:microsoft.com/office/officeart/2005/8/layout/bProcess3"/>
    <dgm:cxn modelId="{3AD51DB2-96F4-4A60-BDB2-43DF664C247B}" type="presOf" srcId="{019CE8A8-C5A9-44DF-86F2-F45323E721AB}" destId="{A62AA27D-3A3D-4564-BE7B-3FDE87F1C13F}" srcOrd="1" destOrd="0" presId="urn:microsoft.com/office/officeart/2005/8/layout/bProcess3"/>
    <dgm:cxn modelId="{758C88B2-48C3-4F4D-AAA7-757EFC33B49A}" type="presOf" srcId="{8619D806-BFE2-4D5A-84DA-8953E2C5FC82}" destId="{DA565C2D-F14F-48BE-A65E-8C90A23738D1}" srcOrd="0" destOrd="0" presId="urn:microsoft.com/office/officeart/2005/8/layout/bProcess3"/>
    <dgm:cxn modelId="{200571B5-6F94-498E-9FBA-4B69D836A3B9}" type="presOf" srcId="{212F7C0C-F530-48D9-8729-FB3E23790A33}" destId="{5999C1CB-F005-4874-AE80-0A50FD90056E}" srcOrd="0" destOrd="0" presId="urn:microsoft.com/office/officeart/2005/8/layout/bProcess3"/>
    <dgm:cxn modelId="{F252CEBD-AAAE-4D28-8E4F-A7BD25642A1B}" type="presOf" srcId="{79DF4B7F-1AC6-4B6A-988B-9967A3DADBD3}" destId="{0227F700-5505-4067-801B-BB692109C54B}" srcOrd="0" destOrd="0" presId="urn:microsoft.com/office/officeart/2005/8/layout/bProcess3"/>
    <dgm:cxn modelId="{6A1059C6-6A56-4385-AB6C-645F16F5122B}" type="presOf" srcId="{33E60E24-48B1-4D54-8A74-F2F9E318DCC4}" destId="{FAADC6BD-2B82-42E9-8E0E-04CB4B2CB7A3}" srcOrd="1" destOrd="0" presId="urn:microsoft.com/office/officeart/2005/8/layout/bProcess3"/>
    <dgm:cxn modelId="{2A0A42C9-9FDE-4145-ADAE-F1DFC31BB657}" type="presOf" srcId="{F4F66BDE-A4B0-47B7-AF06-994E80B9FBAC}" destId="{9F3454E4-BCD4-4261-83F4-7164FEA14E51}" srcOrd="1" destOrd="0" presId="urn:microsoft.com/office/officeart/2005/8/layout/bProcess3"/>
    <dgm:cxn modelId="{E0B8BAE0-F597-4B99-99D9-7A833E54DA40}" type="presOf" srcId="{B0EB7018-5B08-412C-9840-B63F6AAB7BF4}" destId="{8F1DE60D-AACF-47A7-B708-9ED18FEAD853}" srcOrd="0" destOrd="0" presId="urn:microsoft.com/office/officeart/2005/8/layout/bProcess3"/>
    <dgm:cxn modelId="{F33A28E3-4988-408C-94C1-1B3739144AEF}" type="presOf" srcId="{7624DB12-868D-4E77-8384-B9366EE51B8F}" destId="{4B18FC96-3C2B-4AE6-9882-18C9D339629B}" srcOrd="0" destOrd="0" presId="urn:microsoft.com/office/officeart/2005/8/layout/bProcess3"/>
    <dgm:cxn modelId="{8AC421F0-49D1-47ED-8694-0E189760DA26}" srcId="{17CD0E13-44E2-4989-A891-E478BE10ACDA}" destId="{26E6B11F-5E8C-4933-8913-083B21F72C18}" srcOrd="5" destOrd="0" parTransId="{7EE03EDE-40CD-4BBC-BE6F-04DBFABE4206}" sibTransId="{019CE8A8-C5A9-44DF-86F2-F45323E721AB}"/>
    <dgm:cxn modelId="{7831BBF0-79C6-4A17-A0C7-3C2BBCEF0870}" type="presOf" srcId="{D93E2E33-6151-4B09-BC0E-8E996F7173A2}" destId="{A9FE5C02-FF50-4932-8D0E-F8467F9B3D54}" srcOrd="0" destOrd="0" presId="urn:microsoft.com/office/officeart/2005/8/layout/bProcess3"/>
    <dgm:cxn modelId="{44BD03F4-CB5C-403C-AC03-ED3DF74A5927}" type="presOf" srcId="{284BB69E-1718-4A7D-A1D8-FA9AA58F5922}" destId="{F6F5770C-0809-44AD-9CFC-4D2B855A17B9}" srcOrd="0" destOrd="0" presId="urn:microsoft.com/office/officeart/2005/8/layout/bProcess3"/>
    <dgm:cxn modelId="{DED43FF8-BED0-4A67-BE88-40AD3EBE6DBF}" srcId="{17CD0E13-44E2-4989-A891-E478BE10ACDA}" destId="{3D5E33EE-49E2-4B08-ACDB-5590727285AE}" srcOrd="8" destOrd="0" parTransId="{36E1A1F1-4464-487B-9AB6-67DB07DE8502}" sibTransId="{1CB6F7C7-E17A-42D8-A5FB-250A5DB46D86}"/>
    <dgm:cxn modelId="{1C0E82FA-848A-4FC8-8A3B-DD58B0F9111D}" srcId="{17CD0E13-44E2-4989-A891-E478BE10ACDA}" destId="{212F7C0C-F530-48D9-8729-FB3E23790A33}" srcOrd="2" destOrd="0" parTransId="{8186160E-011F-4CA0-AFA6-BC0E8F9E33E5}" sibTransId="{33E60E24-48B1-4D54-8A74-F2F9E318DCC4}"/>
    <dgm:cxn modelId="{894E9A1A-3F62-4231-AD16-8E9EC983662A}" type="presParOf" srcId="{1CBD33BD-F009-489A-8DF4-1E4D2A849B18}" destId="{8F1DE60D-AACF-47A7-B708-9ED18FEAD853}" srcOrd="0" destOrd="0" presId="urn:microsoft.com/office/officeart/2005/8/layout/bProcess3"/>
    <dgm:cxn modelId="{1AAF1A85-E56E-4814-9750-9756545E0784}" type="presParOf" srcId="{1CBD33BD-F009-489A-8DF4-1E4D2A849B18}" destId="{A9FE5C02-FF50-4932-8D0E-F8467F9B3D54}" srcOrd="1" destOrd="0" presId="urn:microsoft.com/office/officeart/2005/8/layout/bProcess3"/>
    <dgm:cxn modelId="{2E3F150F-51FA-464E-B027-00E269E6C330}" type="presParOf" srcId="{A9FE5C02-FF50-4932-8D0E-F8467F9B3D54}" destId="{196BF36B-C897-425E-9AC9-69135255CF9D}" srcOrd="0" destOrd="0" presId="urn:microsoft.com/office/officeart/2005/8/layout/bProcess3"/>
    <dgm:cxn modelId="{A0DE0B78-F737-4377-B25C-D22CC3A2C18E}" type="presParOf" srcId="{1CBD33BD-F009-489A-8DF4-1E4D2A849B18}" destId="{78BA523F-EEA9-4E5A-91C2-DEE9C69B64D2}" srcOrd="2" destOrd="0" presId="urn:microsoft.com/office/officeart/2005/8/layout/bProcess3"/>
    <dgm:cxn modelId="{0A9713B9-51C3-4891-B40C-54E6AC6853BF}" type="presParOf" srcId="{1CBD33BD-F009-489A-8DF4-1E4D2A849B18}" destId="{053AC5AA-0ACD-487D-A5D1-B1E088C71A81}" srcOrd="3" destOrd="0" presId="urn:microsoft.com/office/officeart/2005/8/layout/bProcess3"/>
    <dgm:cxn modelId="{5A47CD72-082F-4EA6-9E79-976137FCEEB4}" type="presParOf" srcId="{053AC5AA-0ACD-487D-A5D1-B1E088C71A81}" destId="{9F3454E4-BCD4-4261-83F4-7164FEA14E51}" srcOrd="0" destOrd="0" presId="urn:microsoft.com/office/officeart/2005/8/layout/bProcess3"/>
    <dgm:cxn modelId="{DFDF1FED-9C54-4D4C-A3DE-8AF5C38C3A16}" type="presParOf" srcId="{1CBD33BD-F009-489A-8DF4-1E4D2A849B18}" destId="{5999C1CB-F005-4874-AE80-0A50FD90056E}" srcOrd="4" destOrd="0" presId="urn:microsoft.com/office/officeart/2005/8/layout/bProcess3"/>
    <dgm:cxn modelId="{C1EF367F-BF3A-4B51-8BA2-71F084C8C59C}" type="presParOf" srcId="{1CBD33BD-F009-489A-8DF4-1E4D2A849B18}" destId="{B00A8CAC-F194-46C2-B920-007B3ADFFBC9}" srcOrd="5" destOrd="0" presId="urn:microsoft.com/office/officeart/2005/8/layout/bProcess3"/>
    <dgm:cxn modelId="{DD599300-BE42-4D16-AF07-A5CC2E387877}" type="presParOf" srcId="{B00A8CAC-F194-46C2-B920-007B3ADFFBC9}" destId="{FAADC6BD-2B82-42E9-8E0E-04CB4B2CB7A3}" srcOrd="0" destOrd="0" presId="urn:microsoft.com/office/officeart/2005/8/layout/bProcess3"/>
    <dgm:cxn modelId="{E099F7D3-2B81-42FE-810A-E1351FF7EB6C}" type="presParOf" srcId="{1CBD33BD-F009-489A-8DF4-1E4D2A849B18}" destId="{0227F700-5505-4067-801B-BB692109C54B}" srcOrd="6" destOrd="0" presId="urn:microsoft.com/office/officeart/2005/8/layout/bProcess3"/>
    <dgm:cxn modelId="{5FB21218-D38D-451B-9818-9CFCCF67283F}" type="presParOf" srcId="{1CBD33BD-F009-489A-8DF4-1E4D2A849B18}" destId="{0B3D874B-7F3F-49B6-BB49-5F73DAAC39BC}" srcOrd="7" destOrd="0" presId="urn:microsoft.com/office/officeart/2005/8/layout/bProcess3"/>
    <dgm:cxn modelId="{6BB9B24B-9B9F-4E59-9439-9D2B74CCC2FA}" type="presParOf" srcId="{0B3D874B-7F3F-49B6-BB49-5F73DAAC39BC}" destId="{E36BD5EC-0A64-4E10-93E2-1BC9A2BD41BF}" srcOrd="0" destOrd="0" presId="urn:microsoft.com/office/officeart/2005/8/layout/bProcess3"/>
    <dgm:cxn modelId="{BAC78321-71E5-49FC-A807-781A3AEB4D0A}" type="presParOf" srcId="{1CBD33BD-F009-489A-8DF4-1E4D2A849B18}" destId="{808EAC3A-7426-47C1-9F63-C2D02578F720}" srcOrd="8" destOrd="0" presId="urn:microsoft.com/office/officeart/2005/8/layout/bProcess3"/>
    <dgm:cxn modelId="{659C0E7C-6E80-4DF0-9D29-7796B5293372}" type="presParOf" srcId="{1CBD33BD-F009-489A-8DF4-1E4D2A849B18}" destId="{F6F5770C-0809-44AD-9CFC-4D2B855A17B9}" srcOrd="9" destOrd="0" presId="urn:microsoft.com/office/officeart/2005/8/layout/bProcess3"/>
    <dgm:cxn modelId="{F5A9817F-A106-402E-8285-037D52662D6B}" type="presParOf" srcId="{F6F5770C-0809-44AD-9CFC-4D2B855A17B9}" destId="{75DA83D4-DD77-4D31-BFA5-94134096EDC6}" srcOrd="0" destOrd="0" presId="urn:microsoft.com/office/officeart/2005/8/layout/bProcess3"/>
    <dgm:cxn modelId="{2841C725-903F-4071-8D4C-B2F046033386}" type="presParOf" srcId="{1CBD33BD-F009-489A-8DF4-1E4D2A849B18}" destId="{83038602-F9CD-4655-A286-2A6BBAC89CCF}" srcOrd="10" destOrd="0" presId="urn:microsoft.com/office/officeart/2005/8/layout/bProcess3"/>
    <dgm:cxn modelId="{964FA2D0-9C8A-4953-A649-AECDC2D50AA9}" type="presParOf" srcId="{1CBD33BD-F009-489A-8DF4-1E4D2A849B18}" destId="{0A3D85E7-B390-4E93-A81E-7EF2C7CACBEB}" srcOrd="11" destOrd="0" presId="urn:microsoft.com/office/officeart/2005/8/layout/bProcess3"/>
    <dgm:cxn modelId="{D669EEBB-21BC-43F4-8297-040B476B18DA}" type="presParOf" srcId="{0A3D85E7-B390-4E93-A81E-7EF2C7CACBEB}" destId="{A62AA27D-3A3D-4564-BE7B-3FDE87F1C13F}" srcOrd="0" destOrd="0" presId="urn:microsoft.com/office/officeart/2005/8/layout/bProcess3"/>
    <dgm:cxn modelId="{D76D6EE5-6F17-4D7C-B73C-6185C6418571}" type="presParOf" srcId="{1CBD33BD-F009-489A-8DF4-1E4D2A849B18}" destId="{EB27BDE4-60FA-4DDB-9253-91C71C4170F9}" srcOrd="12" destOrd="0" presId="urn:microsoft.com/office/officeart/2005/8/layout/bProcess3"/>
    <dgm:cxn modelId="{1703725A-D7B8-4748-A0FD-5BC76A6E8C7C}" type="presParOf" srcId="{1CBD33BD-F009-489A-8DF4-1E4D2A849B18}" destId="{DA3A1C2F-E91F-4677-A239-515569CD5B63}" srcOrd="13" destOrd="0" presId="urn:microsoft.com/office/officeart/2005/8/layout/bProcess3"/>
    <dgm:cxn modelId="{F904036F-BF65-484E-BCFF-47E1707496AF}" type="presParOf" srcId="{DA3A1C2F-E91F-4677-A239-515569CD5B63}" destId="{F97D9B27-3E2F-4906-875E-FCCD7FE5E290}" srcOrd="0" destOrd="0" presId="urn:microsoft.com/office/officeart/2005/8/layout/bProcess3"/>
    <dgm:cxn modelId="{055FF668-DA68-475E-BDCE-0489FD30766A}" type="presParOf" srcId="{1CBD33BD-F009-489A-8DF4-1E4D2A849B18}" destId="{4B18FC96-3C2B-4AE6-9882-18C9D339629B}" srcOrd="14" destOrd="0" presId="urn:microsoft.com/office/officeart/2005/8/layout/bProcess3"/>
    <dgm:cxn modelId="{73154589-21F5-4C43-B61D-B339E8E31DE7}" type="presParOf" srcId="{1CBD33BD-F009-489A-8DF4-1E4D2A849B18}" destId="{6068345F-E639-462C-B0BC-B220B423D050}" srcOrd="15" destOrd="0" presId="urn:microsoft.com/office/officeart/2005/8/layout/bProcess3"/>
    <dgm:cxn modelId="{C92105F1-BC35-42EA-B34E-BD4AD3B13710}" type="presParOf" srcId="{6068345F-E639-462C-B0BC-B220B423D050}" destId="{C1D92AD1-37A5-4401-B27C-A7C5531476C7}" srcOrd="0" destOrd="0" presId="urn:microsoft.com/office/officeart/2005/8/layout/bProcess3"/>
    <dgm:cxn modelId="{B41BBA75-DA10-4864-AE75-2D67A4BF527D}" type="presParOf" srcId="{1CBD33BD-F009-489A-8DF4-1E4D2A849B18}" destId="{82EBABA2-DA49-4E64-80E8-101774816BED}" srcOrd="16" destOrd="0" presId="urn:microsoft.com/office/officeart/2005/8/layout/bProcess3"/>
    <dgm:cxn modelId="{6141466B-59CA-4D06-B0B7-862623ABA6B1}" type="presParOf" srcId="{1CBD33BD-F009-489A-8DF4-1E4D2A849B18}" destId="{4697A991-279E-46A3-8FD1-C058CD91343F}" srcOrd="17" destOrd="0" presId="urn:microsoft.com/office/officeart/2005/8/layout/bProcess3"/>
    <dgm:cxn modelId="{EE304704-4754-443C-9D4A-AC47BF5F5871}" type="presParOf" srcId="{4697A991-279E-46A3-8FD1-C058CD91343F}" destId="{8C397B26-D085-4681-BE8B-88FA51D2E48C}" srcOrd="0" destOrd="0" presId="urn:microsoft.com/office/officeart/2005/8/layout/bProcess3"/>
    <dgm:cxn modelId="{C80F7C2C-8DB7-4991-BF28-AA4C61634BC3}" type="presParOf" srcId="{1CBD33BD-F009-489A-8DF4-1E4D2A849B18}" destId="{DA565C2D-F14F-48BE-A65E-8C90A23738D1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4C5D7-112B-40A5-9ED2-803E503166DA}">
      <dsp:nvSpPr>
        <dsp:cNvPr id="0" name=""/>
        <dsp:cNvSpPr/>
      </dsp:nvSpPr>
      <dsp:spPr>
        <a:xfrm>
          <a:off x="3008421" y="1847590"/>
          <a:ext cx="2205421" cy="65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180"/>
              </a:lnTo>
              <a:lnTo>
                <a:pt x="2205421" y="405180"/>
              </a:lnTo>
              <a:lnTo>
                <a:pt x="2205421" y="65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CC9A9-E3B0-4B37-A437-217B883BE7CF}">
      <dsp:nvSpPr>
        <dsp:cNvPr id="0" name=""/>
        <dsp:cNvSpPr/>
      </dsp:nvSpPr>
      <dsp:spPr>
        <a:xfrm>
          <a:off x="802999" y="1847590"/>
          <a:ext cx="2205421" cy="462705"/>
        </a:xfrm>
        <a:custGeom>
          <a:avLst/>
          <a:gdLst/>
          <a:ahLst/>
          <a:cxnLst/>
          <a:rect l="0" t="0" r="0" b="0"/>
          <a:pathLst>
            <a:path>
              <a:moveTo>
                <a:pt x="2205421" y="0"/>
              </a:moveTo>
              <a:lnTo>
                <a:pt x="2205421" y="212089"/>
              </a:lnTo>
              <a:lnTo>
                <a:pt x="0" y="212089"/>
              </a:lnTo>
              <a:lnTo>
                <a:pt x="0" y="4627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927E1-7987-4C17-BE7D-9BF8E508D561}">
      <dsp:nvSpPr>
        <dsp:cNvPr id="0" name=""/>
        <dsp:cNvSpPr/>
      </dsp:nvSpPr>
      <dsp:spPr>
        <a:xfrm>
          <a:off x="2206450" y="243647"/>
          <a:ext cx="1603943" cy="160394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C690C-56E9-4AF8-9529-DD7B11CF2777}">
      <dsp:nvSpPr>
        <dsp:cNvPr id="0" name=""/>
        <dsp:cNvSpPr/>
      </dsp:nvSpPr>
      <dsp:spPr>
        <a:xfrm>
          <a:off x="3810393" y="197100"/>
          <a:ext cx="2405914" cy="1603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Alessandra Nery</a:t>
          </a:r>
          <a:br>
            <a:rPr lang="pt-BR" sz="1800" kern="1200" dirty="0">
              <a:solidFill>
                <a:schemeClr val="tx1"/>
              </a:solidFill>
            </a:rPr>
          </a:br>
          <a:r>
            <a:rPr lang="pt-BR" sz="1800" kern="1200" dirty="0">
              <a:solidFill>
                <a:schemeClr val="tx1"/>
              </a:solidFill>
            </a:rPr>
            <a:t>Coordenadora Estadual do Programa Criança Feliz – Primeira Infância no SUAS</a:t>
          </a:r>
          <a:endParaRPr lang="pt-BR" sz="1800" kern="1200" dirty="0"/>
        </a:p>
      </dsp:txBody>
      <dsp:txXfrm>
        <a:off x="3810393" y="197100"/>
        <a:ext cx="2405914" cy="1603943"/>
      </dsp:txXfrm>
    </dsp:sp>
    <dsp:sp modelId="{C94D7A95-8CD5-4B89-8C9B-5E5B4CEB883B}">
      <dsp:nvSpPr>
        <dsp:cNvPr id="0" name=""/>
        <dsp:cNvSpPr/>
      </dsp:nvSpPr>
      <dsp:spPr>
        <a:xfrm>
          <a:off x="1028" y="2310295"/>
          <a:ext cx="1603943" cy="160394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F6D68-53FD-492C-A21B-8A0DC7143769}">
      <dsp:nvSpPr>
        <dsp:cNvPr id="0" name=""/>
        <dsp:cNvSpPr/>
      </dsp:nvSpPr>
      <dsp:spPr>
        <a:xfrm>
          <a:off x="1604971" y="2306285"/>
          <a:ext cx="2405914" cy="1603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Laís Cardoso Apoio Administrativo do Programa Criança Feliz</a:t>
          </a:r>
          <a:endParaRPr lang="pt-BR" sz="1800" kern="1200" dirty="0"/>
        </a:p>
      </dsp:txBody>
      <dsp:txXfrm>
        <a:off x="1604971" y="2306285"/>
        <a:ext cx="2405914" cy="1603943"/>
      </dsp:txXfrm>
    </dsp:sp>
    <dsp:sp modelId="{413843CE-163B-490C-B4A3-0906D6868415}">
      <dsp:nvSpPr>
        <dsp:cNvPr id="0" name=""/>
        <dsp:cNvSpPr/>
      </dsp:nvSpPr>
      <dsp:spPr>
        <a:xfrm>
          <a:off x="4411871" y="2503386"/>
          <a:ext cx="1603943" cy="16890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49E51-A147-4095-836D-4F9168C439D7}">
      <dsp:nvSpPr>
        <dsp:cNvPr id="0" name=""/>
        <dsp:cNvSpPr/>
      </dsp:nvSpPr>
      <dsp:spPr>
        <a:xfrm>
          <a:off x="6015815" y="2344812"/>
          <a:ext cx="2405914" cy="1603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Patrícia Moraes Bernardes</a:t>
          </a:r>
          <a:br>
            <a:rPr lang="pt-BR" sz="1800" kern="1200" dirty="0">
              <a:solidFill>
                <a:schemeClr val="tx1"/>
              </a:solidFill>
            </a:rPr>
          </a:br>
          <a:r>
            <a:rPr lang="pt-BR" sz="1800" kern="1200" dirty="0">
              <a:solidFill>
                <a:schemeClr val="tx1"/>
              </a:solidFill>
            </a:rPr>
            <a:t>Multiplicadora Estadual do Programa Criança Feliz</a:t>
          </a:r>
          <a:endParaRPr lang="pt-BR" sz="1800" kern="1200" dirty="0"/>
        </a:p>
      </dsp:txBody>
      <dsp:txXfrm>
        <a:off x="6015815" y="2344812"/>
        <a:ext cx="2405914" cy="1603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87510" y="1975561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93008" y="2554869"/>
          <a:ext cx="1750432" cy="153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/>
              </a:solidFill>
            </a:rPr>
            <a:t>Mudança de hábito na rotina das famílias</a:t>
          </a:r>
        </a:p>
      </dsp:txBody>
      <dsp:txXfrm>
        <a:off x="193008" y="2554869"/>
        <a:ext cx="1750432" cy="1534356"/>
      </dsp:txXfrm>
    </dsp:sp>
    <dsp:sp modelId="{B746139E-4627-4CCC-9299-5653D77ED24D}">
      <dsp:nvSpPr>
        <dsp:cNvPr id="0" name=""/>
        <dsp:cNvSpPr/>
      </dsp:nvSpPr>
      <dsp:spPr>
        <a:xfrm>
          <a:off x="1613170" y="1832819"/>
          <a:ext cx="330270" cy="33027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530381" y="1445306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335879" y="2024613"/>
          <a:ext cx="1750432" cy="153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</a:rPr>
            <a:t>Maior interação entre cuidador e criança</a:t>
          </a:r>
        </a:p>
      </dsp:txBody>
      <dsp:txXfrm>
        <a:off x="2335879" y="2024613"/>
        <a:ext cx="1750432" cy="1534356"/>
      </dsp:txXfrm>
    </dsp:sp>
    <dsp:sp modelId="{F6F2BEFC-1674-4E8D-98FF-DE4432BB887C}">
      <dsp:nvSpPr>
        <dsp:cNvPr id="0" name=""/>
        <dsp:cNvSpPr/>
      </dsp:nvSpPr>
      <dsp:spPr>
        <a:xfrm>
          <a:off x="3756041" y="1302563"/>
          <a:ext cx="330270" cy="33027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673253" y="935787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431839" y="1535831"/>
          <a:ext cx="1844255" cy="149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</a:rPr>
            <a:t>Maior responsividade da família para com a criança</a:t>
          </a:r>
        </a:p>
      </dsp:txBody>
      <dsp:txXfrm>
        <a:off x="4431839" y="1535831"/>
        <a:ext cx="1844255" cy="1492882"/>
      </dsp:txXfrm>
    </dsp:sp>
    <dsp:sp modelId="{D5E82CFA-3F05-41CB-A66C-3A904CCE06CE}">
      <dsp:nvSpPr>
        <dsp:cNvPr id="0" name=""/>
        <dsp:cNvSpPr/>
      </dsp:nvSpPr>
      <dsp:spPr>
        <a:xfrm>
          <a:off x="5898912" y="793044"/>
          <a:ext cx="330270" cy="330270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816124" y="405531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6621621" y="984839"/>
          <a:ext cx="1750432" cy="153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</a:rPr>
            <a:t>Respeito a cultura e religião da família</a:t>
          </a:r>
        </a:p>
      </dsp:txBody>
      <dsp:txXfrm>
        <a:off x="6621621" y="984839"/>
        <a:ext cx="1750432" cy="1534356"/>
      </dsp:txXfrm>
    </dsp:sp>
    <dsp:sp modelId="{F62C0D9F-BF11-4D63-A28B-80FA21343A28}">
      <dsp:nvSpPr>
        <dsp:cNvPr id="0" name=""/>
        <dsp:cNvSpPr/>
      </dsp:nvSpPr>
      <dsp:spPr>
        <a:xfrm>
          <a:off x="8041783" y="262789"/>
          <a:ext cx="330270" cy="330270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8958995" y="-124723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8764492" y="454583"/>
          <a:ext cx="1750432" cy="153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</a:rPr>
            <a:t>Crianças mais tranquilas e com melhor raciocínio</a:t>
          </a:r>
        </a:p>
      </dsp:txBody>
      <dsp:txXfrm>
        <a:off x="8764492" y="454583"/>
        <a:ext cx="1750432" cy="1534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E5C02-FF50-4932-8D0E-F8467F9B3D54}">
      <dsp:nvSpPr>
        <dsp:cNvPr id="0" name=""/>
        <dsp:cNvSpPr/>
      </dsp:nvSpPr>
      <dsp:spPr>
        <a:xfrm>
          <a:off x="2087589" y="970287"/>
          <a:ext cx="448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845"/>
              </a:moveTo>
              <a:lnTo>
                <a:pt x="241114" y="45845"/>
              </a:lnTo>
              <a:lnTo>
                <a:pt x="241114" y="45720"/>
              </a:lnTo>
              <a:lnTo>
                <a:pt x="44802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tx1"/>
            </a:solidFill>
            <a:latin typeface="+mn-lt"/>
          </a:endParaRPr>
        </a:p>
      </dsp:txBody>
      <dsp:txXfrm>
        <a:off x="2299638" y="1013606"/>
        <a:ext cx="23931" cy="4801"/>
      </dsp:txXfrm>
    </dsp:sp>
    <dsp:sp modelId="{8F1DE60D-AACF-47A7-B708-9ED18FEAD853}">
      <dsp:nvSpPr>
        <dsp:cNvPr id="0" name=""/>
        <dsp:cNvSpPr/>
      </dsp:nvSpPr>
      <dsp:spPr>
        <a:xfrm>
          <a:off x="1948" y="389900"/>
          <a:ext cx="2087440" cy="12524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+mn-lt"/>
            </a:rPr>
            <a:t>COMITÊ GESTOR</a:t>
          </a:r>
        </a:p>
      </dsp:txBody>
      <dsp:txXfrm>
        <a:off x="1948" y="389900"/>
        <a:ext cx="2087440" cy="1252464"/>
      </dsp:txXfrm>
    </dsp:sp>
    <dsp:sp modelId="{053AC5AA-0ACD-487D-A5D1-B1E088C71A81}">
      <dsp:nvSpPr>
        <dsp:cNvPr id="0" name=""/>
        <dsp:cNvSpPr/>
      </dsp:nvSpPr>
      <dsp:spPr>
        <a:xfrm>
          <a:off x="4653659" y="970287"/>
          <a:ext cx="4509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2596" y="45720"/>
              </a:lnTo>
              <a:lnTo>
                <a:pt x="242596" y="45845"/>
              </a:lnTo>
              <a:lnTo>
                <a:pt x="450993" y="45845"/>
              </a:lnTo>
            </a:path>
          </a:pathLst>
        </a:custGeom>
        <a:noFill/>
        <a:ln w="6350" cap="flat" cmpd="sng" algn="ctr">
          <a:solidFill>
            <a:schemeClr val="accent4">
              <a:hueOff val="1299462"/>
              <a:satOff val="-5996"/>
              <a:lumOff val="22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chemeClr val="tx1"/>
            </a:solidFill>
          </a:endParaRPr>
        </a:p>
      </dsp:txBody>
      <dsp:txXfrm>
        <a:off x="4867116" y="1013606"/>
        <a:ext cx="24079" cy="4801"/>
      </dsp:txXfrm>
    </dsp:sp>
    <dsp:sp modelId="{78BA523F-EEA9-4E5A-91C2-DEE9C69B64D2}">
      <dsp:nvSpPr>
        <dsp:cNvPr id="0" name=""/>
        <dsp:cNvSpPr/>
      </dsp:nvSpPr>
      <dsp:spPr>
        <a:xfrm>
          <a:off x="2568018" y="389775"/>
          <a:ext cx="2087440" cy="125246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ysDash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</a:rPr>
            <a:t>GRUPO TÉCNICO</a:t>
          </a:r>
          <a:endParaRPr lang="pt-BR" sz="1200" b="1" kern="1200" dirty="0">
            <a:solidFill>
              <a:schemeClr val="tx1"/>
            </a:solidFill>
            <a:latin typeface="+mn-lt"/>
          </a:endParaRPr>
        </a:p>
      </dsp:txBody>
      <dsp:txXfrm>
        <a:off x="2568018" y="389775"/>
        <a:ext cx="2087440" cy="1252464"/>
      </dsp:txXfrm>
    </dsp:sp>
    <dsp:sp modelId="{B00A8CAC-F194-46C2-B920-007B3ADFFBC9}">
      <dsp:nvSpPr>
        <dsp:cNvPr id="0" name=""/>
        <dsp:cNvSpPr/>
      </dsp:nvSpPr>
      <dsp:spPr>
        <a:xfrm>
          <a:off x="7222694" y="970412"/>
          <a:ext cx="4495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511" y="45720"/>
              </a:lnTo>
            </a:path>
          </a:pathLst>
        </a:custGeom>
        <a:noFill/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tx1"/>
            </a:solidFill>
            <a:latin typeface="+mn-lt"/>
          </a:endParaRPr>
        </a:p>
      </dsp:txBody>
      <dsp:txXfrm>
        <a:off x="7435446" y="1013732"/>
        <a:ext cx="24005" cy="4801"/>
      </dsp:txXfrm>
    </dsp:sp>
    <dsp:sp modelId="{5999C1CB-F005-4874-AE80-0A50FD90056E}">
      <dsp:nvSpPr>
        <dsp:cNvPr id="0" name=""/>
        <dsp:cNvSpPr/>
      </dsp:nvSpPr>
      <dsp:spPr>
        <a:xfrm>
          <a:off x="5137053" y="389900"/>
          <a:ext cx="2087440" cy="1252464"/>
        </a:xfrm>
        <a:prstGeom prst="rect">
          <a:avLst/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+mn-lt"/>
            </a:rPr>
            <a:t>ELABORAÇÃO DE PLANO DE AÇÃO </a:t>
          </a:r>
        </a:p>
      </dsp:txBody>
      <dsp:txXfrm>
        <a:off x="5137053" y="389900"/>
        <a:ext cx="2087440" cy="1252464"/>
      </dsp:txXfrm>
    </dsp:sp>
    <dsp:sp modelId="{0B3D874B-7F3F-49B6-BB49-5F73DAAC39BC}">
      <dsp:nvSpPr>
        <dsp:cNvPr id="0" name=""/>
        <dsp:cNvSpPr/>
      </dsp:nvSpPr>
      <dsp:spPr>
        <a:xfrm>
          <a:off x="1045669" y="1640564"/>
          <a:ext cx="7702656" cy="449511"/>
        </a:xfrm>
        <a:custGeom>
          <a:avLst/>
          <a:gdLst/>
          <a:ahLst/>
          <a:cxnLst/>
          <a:rect l="0" t="0" r="0" b="0"/>
          <a:pathLst>
            <a:path>
              <a:moveTo>
                <a:pt x="7702656" y="0"/>
              </a:moveTo>
              <a:lnTo>
                <a:pt x="7702656" y="241855"/>
              </a:lnTo>
              <a:lnTo>
                <a:pt x="0" y="241855"/>
              </a:lnTo>
              <a:lnTo>
                <a:pt x="0" y="449511"/>
              </a:lnTo>
            </a:path>
          </a:pathLst>
        </a:custGeom>
        <a:noFill/>
        <a:ln w="6350" cap="flat" cmpd="sng" algn="ctr">
          <a:solidFill>
            <a:schemeClr val="accent4">
              <a:hueOff val="3898385"/>
              <a:satOff val="-17988"/>
              <a:lumOff val="66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tx1"/>
            </a:solidFill>
            <a:latin typeface="+mn-lt"/>
          </a:endParaRPr>
        </a:p>
      </dsp:txBody>
      <dsp:txXfrm>
        <a:off x="4704057" y="1862919"/>
        <a:ext cx="385880" cy="4801"/>
      </dsp:txXfrm>
    </dsp:sp>
    <dsp:sp modelId="{0227F700-5505-4067-801B-BB692109C54B}">
      <dsp:nvSpPr>
        <dsp:cNvPr id="0" name=""/>
        <dsp:cNvSpPr/>
      </dsp:nvSpPr>
      <dsp:spPr>
        <a:xfrm>
          <a:off x="7704605" y="389900"/>
          <a:ext cx="2087440" cy="1252464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+mn-lt"/>
            </a:rPr>
            <a:t>REGULAMENTAÇÃO DO PROGRAMA</a:t>
          </a:r>
        </a:p>
      </dsp:txBody>
      <dsp:txXfrm>
        <a:off x="7704605" y="389900"/>
        <a:ext cx="2087440" cy="1252464"/>
      </dsp:txXfrm>
    </dsp:sp>
    <dsp:sp modelId="{F6F5770C-0809-44AD-9CFC-4D2B855A17B9}">
      <dsp:nvSpPr>
        <dsp:cNvPr id="0" name=""/>
        <dsp:cNvSpPr/>
      </dsp:nvSpPr>
      <dsp:spPr>
        <a:xfrm>
          <a:off x="2087589" y="2702988"/>
          <a:ext cx="4495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511" y="45720"/>
              </a:lnTo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chemeClr val="tx1"/>
            </a:solidFill>
          </a:endParaRPr>
        </a:p>
      </dsp:txBody>
      <dsp:txXfrm>
        <a:off x="2300342" y="2746307"/>
        <a:ext cx="24005" cy="4801"/>
      </dsp:txXfrm>
    </dsp:sp>
    <dsp:sp modelId="{808EAC3A-7426-47C1-9F63-C2D02578F720}">
      <dsp:nvSpPr>
        <dsp:cNvPr id="0" name=""/>
        <dsp:cNvSpPr/>
      </dsp:nvSpPr>
      <dsp:spPr>
        <a:xfrm>
          <a:off x="1948" y="2122476"/>
          <a:ext cx="2087440" cy="1252464"/>
        </a:xfrm>
        <a:prstGeom prst="rect">
          <a:avLst/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+mn-lt"/>
            </a:rPr>
            <a:t>FORMAÇÃO DA EQUIPE DO PROGRAMA</a:t>
          </a:r>
        </a:p>
      </dsp:txBody>
      <dsp:txXfrm>
        <a:off x="1948" y="2122476"/>
        <a:ext cx="2087440" cy="1252464"/>
      </dsp:txXfrm>
    </dsp:sp>
    <dsp:sp modelId="{0A3D85E7-B390-4E93-A81E-7EF2C7CACBEB}">
      <dsp:nvSpPr>
        <dsp:cNvPr id="0" name=""/>
        <dsp:cNvSpPr/>
      </dsp:nvSpPr>
      <dsp:spPr>
        <a:xfrm>
          <a:off x="4655141" y="2702988"/>
          <a:ext cx="4495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511" y="45720"/>
              </a:lnTo>
            </a:path>
          </a:pathLst>
        </a:custGeom>
        <a:noFill/>
        <a:ln w="6350" cap="flat" cmpd="sng" algn="ctr">
          <a:solidFill>
            <a:schemeClr val="accent4">
              <a:hueOff val="6497308"/>
              <a:satOff val="-29980"/>
              <a:lumOff val="110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tx1"/>
            </a:solidFill>
            <a:latin typeface="+mn-lt"/>
          </a:endParaRPr>
        </a:p>
      </dsp:txBody>
      <dsp:txXfrm>
        <a:off x="4867894" y="2746307"/>
        <a:ext cx="24005" cy="4801"/>
      </dsp:txXfrm>
    </dsp:sp>
    <dsp:sp modelId="{83038602-F9CD-4655-A286-2A6BBAC89CCF}">
      <dsp:nvSpPr>
        <dsp:cNvPr id="0" name=""/>
        <dsp:cNvSpPr/>
      </dsp:nvSpPr>
      <dsp:spPr>
        <a:xfrm>
          <a:off x="2569500" y="2122476"/>
          <a:ext cx="2087440" cy="1252464"/>
        </a:xfrm>
        <a:prstGeom prst="rect">
          <a:avLst/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+mn-lt"/>
            </a:rPr>
            <a:t>CAPACITAÇÃO DA EQUIPE DE SUPERVISORES E VISITADORES</a:t>
          </a:r>
        </a:p>
      </dsp:txBody>
      <dsp:txXfrm>
        <a:off x="2569500" y="2122476"/>
        <a:ext cx="2087440" cy="1252464"/>
      </dsp:txXfrm>
    </dsp:sp>
    <dsp:sp modelId="{DA3A1C2F-E91F-4677-A239-515569CD5B63}">
      <dsp:nvSpPr>
        <dsp:cNvPr id="0" name=""/>
        <dsp:cNvSpPr/>
      </dsp:nvSpPr>
      <dsp:spPr>
        <a:xfrm>
          <a:off x="7222694" y="2702988"/>
          <a:ext cx="4495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511" y="45720"/>
              </a:lnTo>
            </a:path>
          </a:pathLst>
        </a:custGeom>
        <a:noFill/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tx1"/>
            </a:solidFill>
            <a:latin typeface="+mn-lt"/>
          </a:endParaRPr>
        </a:p>
      </dsp:txBody>
      <dsp:txXfrm>
        <a:off x="7435446" y="2746307"/>
        <a:ext cx="24005" cy="4801"/>
      </dsp:txXfrm>
    </dsp:sp>
    <dsp:sp modelId="{EB27BDE4-60FA-4DDB-9253-91C71C4170F9}">
      <dsp:nvSpPr>
        <dsp:cNvPr id="0" name=""/>
        <dsp:cNvSpPr/>
      </dsp:nvSpPr>
      <dsp:spPr>
        <a:xfrm>
          <a:off x="5137053" y="2122476"/>
          <a:ext cx="2087440" cy="1252464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+mn-lt"/>
            </a:rPr>
            <a:t>REGISTRO DA EQUIPE NO CADSUAS E E-PCF</a:t>
          </a:r>
        </a:p>
      </dsp:txBody>
      <dsp:txXfrm>
        <a:off x="5137053" y="2122476"/>
        <a:ext cx="2087440" cy="1252464"/>
      </dsp:txXfrm>
    </dsp:sp>
    <dsp:sp modelId="{6068345F-E639-462C-B0BC-B220B423D050}">
      <dsp:nvSpPr>
        <dsp:cNvPr id="0" name=""/>
        <dsp:cNvSpPr/>
      </dsp:nvSpPr>
      <dsp:spPr>
        <a:xfrm>
          <a:off x="1045669" y="3373140"/>
          <a:ext cx="7702656" cy="449511"/>
        </a:xfrm>
        <a:custGeom>
          <a:avLst/>
          <a:gdLst/>
          <a:ahLst/>
          <a:cxnLst/>
          <a:rect l="0" t="0" r="0" b="0"/>
          <a:pathLst>
            <a:path>
              <a:moveTo>
                <a:pt x="7702656" y="0"/>
              </a:moveTo>
              <a:lnTo>
                <a:pt x="7702656" y="241855"/>
              </a:lnTo>
              <a:lnTo>
                <a:pt x="0" y="241855"/>
              </a:lnTo>
              <a:lnTo>
                <a:pt x="0" y="449511"/>
              </a:lnTo>
            </a:path>
          </a:pathLst>
        </a:custGeom>
        <a:noFill/>
        <a:ln w="6350" cap="flat" cmpd="sng" algn="ctr">
          <a:solidFill>
            <a:schemeClr val="accent4">
              <a:hueOff val="9096231"/>
              <a:satOff val="-41972"/>
              <a:lumOff val="154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chemeClr val="tx1"/>
            </a:solidFill>
          </a:endParaRPr>
        </a:p>
      </dsp:txBody>
      <dsp:txXfrm>
        <a:off x="4704057" y="3595495"/>
        <a:ext cx="385880" cy="4801"/>
      </dsp:txXfrm>
    </dsp:sp>
    <dsp:sp modelId="{4B18FC96-3C2B-4AE6-9882-18C9D339629B}">
      <dsp:nvSpPr>
        <dsp:cNvPr id="0" name=""/>
        <dsp:cNvSpPr/>
      </dsp:nvSpPr>
      <dsp:spPr>
        <a:xfrm>
          <a:off x="7704605" y="2122476"/>
          <a:ext cx="2087440" cy="1252464"/>
        </a:xfrm>
        <a:prstGeom prst="rect">
          <a:avLst/>
        </a:prstGeom>
        <a:solidFill>
          <a:schemeClr val="accent4">
            <a:hueOff val="8085538"/>
            <a:satOff val="-37308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+mn-lt"/>
            </a:rPr>
            <a:t>PLANEJAMENTO DA IMPLANTAÇÃO E EFETIVAÇÃO</a:t>
          </a:r>
        </a:p>
      </dsp:txBody>
      <dsp:txXfrm>
        <a:off x="7704605" y="2122476"/>
        <a:ext cx="2087440" cy="1252464"/>
      </dsp:txXfrm>
    </dsp:sp>
    <dsp:sp modelId="{4697A991-279E-46A3-8FD1-C058CD91343F}">
      <dsp:nvSpPr>
        <dsp:cNvPr id="0" name=""/>
        <dsp:cNvSpPr/>
      </dsp:nvSpPr>
      <dsp:spPr>
        <a:xfrm>
          <a:off x="2087589" y="4435564"/>
          <a:ext cx="4495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511" y="45720"/>
              </a:lnTo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chemeClr val="tx1"/>
            </a:solidFill>
          </a:endParaRPr>
        </a:p>
      </dsp:txBody>
      <dsp:txXfrm>
        <a:off x="2300342" y="4478883"/>
        <a:ext cx="24005" cy="4801"/>
      </dsp:txXfrm>
    </dsp:sp>
    <dsp:sp modelId="{82EBABA2-DA49-4E64-80E8-101774816BED}">
      <dsp:nvSpPr>
        <dsp:cNvPr id="0" name=""/>
        <dsp:cNvSpPr/>
      </dsp:nvSpPr>
      <dsp:spPr>
        <a:xfrm>
          <a:off x="1948" y="3855052"/>
          <a:ext cx="2087440" cy="1252464"/>
        </a:xfrm>
        <a:prstGeom prst="rect">
          <a:avLst/>
        </a:prstGeom>
        <a:solidFill>
          <a:schemeClr val="accent4">
            <a:hueOff val="9240615"/>
            <a:satOff val="-4263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+mn-lt"/>
            </a:rPr>
            <a:t>DEFINIÇÃO DE CRITÉRIOS PARA INCLUSÃO E EXCLUSÃO DE FAMÍLIAS QUE SERÃO ATENDIDAS PELO PROGRAMA CRIANÇA FELIZ</a:t>
          </a:r>
        </a:p>
      </dsp:txBody>
      <dsp:txXfrm>
        <a:off x="1948" y="3855052"/>
        <a:ext cx="2087440" cy="1252464"/>
      </dsp:txXfrm>
    </dsp:sp>
    <dsp:sp modelId="{DA565C2D-F14F-48BE-A65E-8C90A23738D1}">
      <dsp:nvSpPr>
        <dsp:cNvPr id="0" name=""/>
        <dsp:cNvSpPr/>
      </dsp:nvSpPr>
      <dsp:spPr>
        <a:xfrm>
          <a:off x="2569500" y="3855052"/>
          <a:ext cx="2087440" cy="1252464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+mn-lt"/>
            </a:rPr>
            <a:t>ACOMPANHAMENTO DA IMPLANTAÇÃO E EXECUÇÃO E MONITORAMENTO DAS AÇÕES</a:t>
          </a:r>
        </a:p>
      </dsp:txBody>
      <dsp:txXfrm>
        <a:off x="2569500" y="3855052"/>
        <a:ext cx="2087440" cy="1252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B9585-6CD0-4C2A-8B89-B19CD0F7EC9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E1449-E7BD-4138-8AB0-776A4CA4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1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C806C-C88B-41FF-B04F-9E0C70AE3D8F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23EE6-9A3D-4030-B0F4-B693149BC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74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Quem tem ou teve crianças pequenas em casa sabe a importância de cuidar da saúde delas: ora corre para o médico com uma tosse, ora é a data da vacinação que se aproxima.  Mas você sabia que elas também precisam de uma infância saudável de estímulos e interações interpessoais para ter um desenvolvimento infantil pleno? Um bom desenvolvimento infantil é fundamental para adultos saudáveis e autônomos, o que é essencial para o desenvolvimento de todo o País.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23EE6-9A3D-4030-B0F4-B693149BCCE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98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Importância do investimento em Programas de Primeira Infância. O Programa Primeira Infância Melhor (PIM) custa R$ 1.630,00 ano/criança e um preso custa R$ 27 mil ano/pessoa.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23EE6-9A3D-4030-B0F4-B693149BCCE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22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 de municípios aderidos ao Programa: 32</a:t>
            </a:r>
          </a:p>
          <a:p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Coxim, Ribas do Rio Pardo e Bela Vista.</a:t>
            </a:r>
          </a:p>
          <a:p>
            <a:endParaRPr lang="pt-B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O Governo do Estado de Mato Grosso do Sul, por meio da Secretaria Estadual de Direitos Humanos, Assistência Social e Trabalho – SEDHAST fez adesão ao Programa Criança Feliz – Primeira Infância no SUAS, por meio da Deliberação CEAS/MS nº302, de 06 de dezembro de 2016.</a:t>
            </a:r>
          </a:p>
          <a:p>
            <a:endParaRPr lang="pt-B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E707-4B2D-484C-9A09-3AADC3492CC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67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Roboto"/>
              </a:rPr>
              <a:t>Os primeiros 1.000 dias de vida representam uma oportunidade única e decisiva para o desenvolvimento de todo ser humano.</a:t>
            </a: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Roboto"/>
              </a:rPr>
              <a:t>Durante essa janela crucial de oportunidades, as células cerebrais podem fazer até 1.000 novas conexões neuronais a cada segundo – uma velocidade única na vida. Essas conexões formam a base das estruturas cerebrais e contribuem para o funcionamento do cérebro e a aprendizagem das crianças e criam as condições para a saúde e a felicidade delas no presente e no futuro. A falta de atenção integral – que inclui acesso à saúde, nutrição adequada, estímulos, amor e proteção contra o estresse e a violência – pode impedir o desenvolvimento das estruturas cerebrais. Dessas conexões fundamentais.</a:t>
            </a: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Roboto"/>
              </a:rPr>
              <a:t>Avanços na neurociência provaram que quando as crianças passam seus primeiros anos – particularmente os primeiros 1.000 dias desde a concepção até os 2 anos de idade – em um ambiente estimulante e acolhedor, novas conexões neuronais se formam na velocidade ideal. Essas conexões neurais ajudam a determinar a capacidade cognitiva de uma criança, como elas aprendem e pensam, sua capacidade de lidar com o estresse, e podem até influenciar o quanto elas ganharão quando adultas. A série Lancet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Roboto"/>
              </a:rPr>
              <a:t>Advancing</a:t>
            </a:r>
            <a:r>
              <a:rPr lang="pt-BR" b="0" i="0" dirty="0">
                <a:solidFill>
                  <a:srgbClr val="333333"/>
                </a:solidFill>
                <a:effectLst/>
                <a:latin typeface="Roboto"/>
              </a:rPr>
              <a:t> Early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Roboto"/>
              </a:rPr>
              <a:t>Childhood</a:t>
            </a:r>
            <a:r>
              <a:rPr lang="pt-BR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Roboto"/>
              </a:rPr>
              <a:t>Development</a:t>
            </a:r>
            <a:r>
              <a:rPr lang="pt-BR" b="0" i="0" dirty="0">
                <a:solidFill>
                  <a:srgbClr val="333333"/>
                </a:solidFill>
                <a:effectLst/>
                <a:latin typeface="Roboto"/>
              </a:rPr>
              <a:t>: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Roboto"/>
              </a:rPr>
              <a:t>from</a:t>
            </a:r>
            <a:r>
              <a:rPr lang="pt-BR" b="0" i="0" dirty="0">
                <a:solidFill>
                  <a:srgbClr val="333333"/>
                </a:solidFill>
                <a:effectLst/>
                <a:latin typeface="Roboto"/>
              </a:rPr>
              <a:t> Science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Roboto"/>
              </a:rPr>
              <a:t>to</a:t>
            </a:r>
            <a:r>
              <a:rPr lang="pt-BR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Roboto"/>
              </a:rPr>
              <a:t>Scale</a:t>
            </a:r>
            <a:r>
              <a:rPr lang="pt-BR" b="0" i="0" dirty="0">
                <a:solidFill>
                  <a:srgbClr val="333333"/>
                </a:solidFill>
                <a:effectLst/>
                <a:latin typeface="Roboto"/>
              </a:rPr>
              <a:t>, lançada em outubro de 2016, revelou que quase 250 milhões de crianças com menos de 5 anos estavam correndo o risco de ter seu desenvolvimento comprometido devido à desnutrição crônica e à pobreza extrema. A série também revelou que os programas que promovem atenção integral – saúde, nutrição, cuidados responsivos, segurança e proteção e aprendizagem precoce – podem custar apenas 50 centavos per capita por ano, quando combinados com os serviços de saúde existentes.</a:t>
            </a: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Roboto"/>
              </a:rPr>
              <a:t>Os pais e cuidadores principais têm a responsabilidade primária de criar seus filhos, mas precisam de apoio assistência para criar ambientes ideais para o desenvolvimento positivo da criança. Nesse sentido, as empresas também podem desempenhar um papel fundamental na promoção do desenvolvimento infantil ideal e devem garantir que seus funcionários e os funcionários de seus fornecedores tenham tempo, recursos e apoio necessários para fornecer ambientes de cuidado e carinho nos quais as crianças pequenas possam crescer e prosperar.</a:t>
            </a:r>
          </a:p>
          <a:p>
            <a:pPr algn="l"/>
            <a:endParaRPr lang="pt-BR" b="0" i="0" dirty="0">
              <a:solidFill>
                <a:srgbClr val="333333"/>
              </a:solidFill>
              <a:effectLst/>
              <a:latin typeface="Roboto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23EE6-9A3D-4030-B0F4-B693149BCCE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756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Na integração com o SUAS, as visitas domiciliares do CF potencializam a perspectiva preventiva e a proteção proativa no âmbito da proteção social. Além disso, integram o componente das visitas domiciliares do PCF ações complementares, que dizem respeito à viabilização da participação das famílias em outras ações do SUAS, da saúde, da educação, entre outras políticas, em acordo com suas necessidades. Reconhece-se, com isso, que a visita domiciliar possibilita a identificação de demandas familiares para as diversas políticas públicas. </a:t>
            </a:r>
          </a:p>
          <a:p>
            <a:r>
              <a:rPr lang="pt-BR" dirty="0"/>
              <a:t>Incentivar e qualificar a oferta de serviços e benefícios socioassistenciais, nos diversos níveis de complexidade, potencializando a capacidade de atenção e apoio para famílias com crianças na primeira infância;</a:t>
            </a:r>
          </a:p>
          <a:p>
            <a:r>
              <a:rPr lang="pt-BR" dirty="0"/>
              <a:t>Fortalecer a intersetorialidade nos territórios, por meio da articulação e integração das políticas públicas setoriais, considerando a referência do CRAS nos territórios, de modo a tornar possível o acesso planejado das famílias às diferentes ofertas existentes no território;  Mobilizar e capacitar de maneira permanente e compartilhada os diversos profissionais que atuam com o público em questão, o que inclui a articulação entre os diversos entes federados, a disseminação de informações, orientações e organização e participação em eventos conjuntos para essa integração.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23EE6-9A3D-4030-B0F4-B693149BCCE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845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Os profissionais que passarem a compor a equipe de referência do Programa deverão ter realizado a capacitação, nos termos do </a:t>
            </a:r>
            <a:r>
              <a:rPr lang="pt-BR" dirty="0" err="1"/>
              <a:t>Art</a:t>
            </a:r>
            <a:r>
              <a:rPr lang="pt-BR" dirty="0"/>
              <a:t>º 5 da Portaria 2.496 e deverão ser inseridos nos sistemas de informação do PCF antes do início das visitas domiciliares e após a realização da capacitação. Para efeitos de cumprimento do art. 12 da Portaria/MDS nº 956, de 22 de março de 2018, considerar-se-á como capacitação, antes de iniciadas as visitas, a realização do curso básico do Programa Criança Feliz, que está disponível no Portal de Capacitação do Ministério da Cidadania. (Portaria MC nº 590, de 13 de janeiro de 2021).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23EE6-9A3D-4030-B0F4-B693149BCCEC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28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60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62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80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9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6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1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55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74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53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01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34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14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ds.gov.br/ead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s.gov.br/ead/ava/enrol/index.php?id=938" TargetMode="External"/><Relationship Id="rId2" Type="http://schemas.openxmlformats.org/officeDocument/2006/relationships/hyperlink" Target="http://www.mds.gov.br/ead/ava/course/view.php?id=6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ursocovid19.unicef.iprede.org.br/" TargetMode="External"/><Relationship Id="rId5" Type="http://schemas.openxmlformats.org/officeDocument/2006/relationships/hyperlink" Target="http://www.mds.gov.br/ead/ava/enrol/index.php?id=926" TargetMode="External"/><Relationship Id="rId4" Type="http://schemas.openxmlformats.org/officeDocument/2006/relationships/hyperlink" Target="http://www.mds.gov.br/ead/ava/enrol/index.php?id=932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va.aliancapelaeducacao.com.br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brazil/fundo-ods-materiais-de-apoio-para-visitadores-familiares-do-programa-crianca-feliz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bservatorio.sedhast.ms.gov.br/" TargetMode="Externa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99132" y="2082899"/>
            <a:ext cx="8531290" cy="2203677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COORDENAÇÃO ESTADUAL DO PROGRAMA CRIANÇA FELIZ – PRIMEIRA INFÂNCIA NO SUAS</a:t>
            </a:r>
          </a:p>
        </p:txBody>
      </p:sp>
    </p:spTree>
    <p:extLst>
      <p:ext uri="{BB962C8B-B14F-4D97-AF65-F5344CB8AC3E}">
        <p14:creationId xmlns:p14="http://schemas.microsoft.com/office/powerpoint/2010/main" val="400165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1171" y="365125"/>
            <a:ext cx="9282629" cy="1628928"/>
          </a:xfrm>
        </p:spPr>
        <p:txBody>
          <a:bodyPr/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Por que o brincar?</a:t>
            </a:r>
            <a:endParaRPr lang="pt-BR" dirty="0"/>
          </a:p>
        </p:txBody>
      </p:sp>
      <p:sp>
        <p:nvSpPr>
          <p:cNvPr id="3" name="Shape 101"/>
          <p:cNvSpPr txBox="1">
            <a:spLocks/>
          </p:cNvSpPr>
          <p:nvPr/>
        </p:nvSpPr>
        <p:spPr>
          <a:xfrm>
            <a:off x="2071171" y="1616071"/>
            <a:ext cx="6912768" cy="484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Brincar é a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atividade mais séria da criança... </a:t>
            </a:r>
          </a:p>
        </p:txBody>
      </p:sp>
      <p:sp>
        <p:nvSpPr>
          <p:cNvPr id="4" name="Shape 101"/>
          <p:cNvSpPr txBox="1">
            <a:spLocks/>
          </p:cNvSpPr>
          <p:nvPr/>
        </p:nvSpPr>
        <p:spPr>
          <a:xfrm>
            <a:off x="1145754" y="2340032"/>
            <a:ext cx="9776711" cy="4422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257175" indent="-257175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kern="0" dirty="0">
                <a:latin typeface="Calibri corpo"/>
                <a:cs typeface="Times New Roman" panose="02020603050405020304" pitchFamily="18" charset="0"/>
              </a:rPr>
              <a:t>Por meio do </a:t>
            </a:r>
            <a:r>
              <a:rPr lang="pt-BR" sz="2400" b="1" kern="0" dirty="0">
                <a:latin typeface="Calibri corpo"/>
                <a:cs typeface="Times New Roman" panose="02020603050405020304" pitchFamily="18" charset="0"/>
              </a:rPr>
              <a:t>brincar</a:t>
            </a:r>
            <a:r>
              <a:rPr lang="pt-BR" sz="2400" kern="0" dirty="0">
                <a:latin typeface="Calibri corpo"/>
                <a:cs typeface="Times New Roman" panose="02020603050405020304" pitchFamily="18" charset="0"/>
              </a:rPr>
              <a:t> a criança aprende a explorar sensorialmente diferentes objetos, a reagir aos estímulos lúdicos propostos pelas pessoas com quem se relaciona e a exercitar com prazer funcional suas habilidades; </a:t>
            </a:r>
          </a:p>
          <a:p>
            <a:pPr>
              <a:lnSpc>
                <a:spcPts val="296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kern="0" dirty="0">
                <a:latin typeface="Calibri corpo"/>
                <a:cs typeface="Times New Roman" panose="02020603050405020304" pitchFamily="18" charset="0"/>
              </a:rPr>
              <a:t>O brincar oferece oportunidades para aprender em contextos de relações </a:t>
            </a:r>
            <a:r>
              <a:rPr lang="pt-BR" sz="2400" kern="0" dirty="0" err="1">
                <a:latin typeface="Calibri corpo"/>
                <a:cs typeface="Times New Roman" panose="02020603050405020304" pitchFamily="18" charset="0"/>
              </a:rPr>
              <a:t>socioafetivas</a:t>
            </a:r>
            <a:r>
              <a:rPr lang="pt-BR" sz="2400" kern="0" dirty="0">
                <a:latin typeface="Calibri corpo"/>
                <a:cs typeface="Times New Roman" panose="02020603050405020304" pitchFamily="18" charset="0"/>
              </a:rPr>
              <a:t>, onde são explorados aspectos como </a:t>
            </a:r>
            <a:r>
              <a:rPr lang="pt-BR" sz="2400" b="1" kern="0" dirty="0">
                <a:latin typeface="Calibri corpo"/>
                <a:cs typeface="Times New Roman" panose="02020603050405020304" pitchFamily="18" charset="0"/>
              </a:rPr>
              <a:t>cooperação, autocontrole e negociação</a:t>
            </a:r>
            <a:r>
              <a:rPr lang="pt-BR" sz="2400" kern="0" dirty="0">
                <a:latin typeface="Calibri corpo"/>
                <a:cs typeface="Times New Roman" panose="02020603050405020304" pitchFamily="18" charset="0"/>
              </a:rPr>
              <a:t>, além de estimular a imaginação e a criatividade.</a:t>
            </a:r>
          </a:p>
          <a:p>
            <a:pPr>
              <a:lnSpc>
                <a:spcPts val="296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Calibri corpo"/>
                <a:cs typeface="Times New Roman" panose="02020603050405020304" pitchFamily="18" charset="0"/>
              </a:rPr>
              <a:t>É por meio da brincadeira que a criança tem suas primeiras sensações, constrói sua personalidade e aprende os primeiros valores da vida.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939" y="218795"/>
            <a:ext cx="2484620" cy="21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3" cstate="print"/>
          <a:srcRect l="2978" t="1562" r="2978"/>
          <a:stretch>
            <a:fillRect/>
          </a:stretch>
        </p:blipFill>
        <p:spPr bwMode="auto">
          <a:xfrm>
            <a:off x="2401677" y="1762698"/>
            <a:ext cx="8505022" cy="403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927952" y="195072"/>
            <a:ext cx="9221118" cy="1270171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4900" b="1" dirty="0">
                <a:solidFill>
                  <a:schemeClr val="accent5">
                    <a:lumMod val="75000"/>
                  </a:schemeClr>
                </a:solidFill>
              </a:rPr>
              <a:t>Investimento na Primeira Infância</a:t>
            </a:r>
            <a:endParaRPr lang="pt-BR" sz="4900" dirty="0"/>
          </a:p>
        </p:txBody>
      </p:sp>
    </p:spTree>
    <p:extLst>
      <p:ext uri="{BB962C8B-B14F-4D97-AF65-F5344CB8AC3E}">
        <p14:creationId xmlns:p14="http://schemas.microsoft.com/office/powerpoint/2010/main" val="153223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6512" y="365126"/>
            <a:ext cx="9227288" cy="1251024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 partir dessa ótica e pressupostos nasce o Programa Criança Feliz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661314" y="1543319"/>
            <a:ext cx="11367651" cy="3337026"/>
            <a:chOff x="1524033" y="710770"/>
            <a:chExt cx="9948376" cy="3783452"/>
          </a:xfrm>
        </p:grpSpPr>
        <p:sp>
          <p:nvSpPr>
            <p:cNvPr id="5" name="Retângulo 4"/>
            <p:cNvSpPr/>
            <p:nvPr/>
          </p:nvSpPr>
          <p:spPr>
            <a:xfrm>
              <a:off x="1959412" y="1567909"/>
              <a:ext cx="74814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t-B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2051296" y="881891"/>
              <a:ext cx="1355641" cy="895507"/>
              <a:chOff x="231723" y="1737991"/>
              <a:chExt cx="857414" cy="926089"/>
            </a:xfrm>
          </p:grpSpPr>
          <p:sp>
            <p:nvSpPr>
              <p:cNvPr id="40" name="Retângulo 39"/>
              <p:cNvSpPr/>
              <p:nvPr/>
            </p:nvSpPr>
            <p:spPr>
              <a:xfrm rot="17700000">
                <a:off x="197385" y="1772329"/>
                <a:ext cx="926089" cy="85741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tângulo 40"/>
              <p:cNvSpPr/>
              <p:nvPr/>
            </p:nvSpPr>
            <p:spPr>
              <a:xfrm rot="17700000">
                <a:off x="197385" y="1772329"/>
                <a:ext cx="926089" cy="8574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0" rIns="0" bIns="0" numCol="1" spcCol="1270" anchor="ctr" anchorCtr="0">
                <a:noAutofit/>
              </a:bodyPr>
              <a:lstStyle/>
              <a:p>
                <a:pPr lvl="0" algn="l" defTabSz="914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800" i="0" kern="1200" noProof="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1988</a:t>
                </a:r>
              </a:p>
            </p:txBody>
          </p:sp>
        </p:grpSp>
        <p:sp>
          <p:nvSpPr>
            <p:cNvPr id="7" name="Elipse 6"/>
            <p:cNvSpPr/>
            <p:nvPr/>
          </p:nvSpPr>
          <p:spPr>
            <a:xfrm>
              <a:off x="3696476" y="1923104"/>
              <a:ext cx="492802" cy="31637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7"/>
            <p:cNvSpPr/>
            <p:nvPr/>
          </p:nvSpPr>
          <p:spPr>
            <a:xfrm>
              <a:off x="5142217" y="1924766"/>
              <a:ext cx="492802" cy="31637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orma livre 11"/>
            <p:cNvSpPr/>
            <p:nvPr/>
          </p:nvSpPr>
          <p:spPr>
            <a:xfrm rot="17700000">
              <a:off x="2566476" y="2263132"/>
              <a:ext cx="1793377" cy="1626359"/>
            </a:xfrm>
            <a:custGeom>
              <a:avLst/>
              <a:gdLst>
                <a:gd name="connsiteX0" fmla="*/ 0 w 1056267"/>
                <a:gd name="connsiteY0" fmla="*/ 0 h 1807963"/>
                <a:gd name="connsiteX1" fmla="*/ 1056267 w 1056267"/>
                <a:gd name="connsiteY1" fmla="*/ 0 h 1807963"/>
                <a:gd name="connsiteX2" fmla="*/ 1056267 w 1056267"/>
                <a:gd name="connsiteY2" fmla="*/ 1807963 h 1807963"/>
                <a:gd name="connsiteX3" fmla="*/ 0 w 1056267"/>
                <a:gd name="connsiteY3" fmla="*/ 1807963 h 1807963"/>
                <a:gd name="connsiteX4" fmla="*/ 0 w 1056267"/>
                <a:gd name="connsiteY4" fmla="*/ 0 h 180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267" h="1807963">
                  <a:moveTo>
                    <a:pt x="0" y="0"/>
                  </a:moveTo>
                  <a:lnTo>
                    <a:pt x="1056267" y="0"/>
                  </a:lnTo>
                  <a:lnTo>
                    <a:pt x="1056267" y="1807963"/>
                  </a:lnTo>
                  <a:lnTo>
                    <a:pt x="0" y="18079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40640" bIns="-1" numCol="1" spcCol="1270" anchor="ctr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i="0" kern="1200" noProof="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Convenção Internacional dos  Direitos da Criança</a:t>
              </a:r>
            </a:p>
          </p:txBody>
        </p:sp>
        <p:grpSp>
          <p:nvGrpSpPr>
            <p:cNvPr id="10" name="Grupo 12"/>
            <p:cNvGrpSpPr/>
            <p:nvPr/>
          </p:nvGrpSpPr>
          <p:grpSpPr>
            <a:xfrm>
              <a:off x="5394062" y="1040561"/>
              <a:ext cx="657739" cy="834302"/>
              <a:chOff x="1563102" y="3240526"/>
              <a:chExt cx="416006" cy="862793"/>
            </a:xfrm>
          </p:grpSpPr>
          <p:sp>
            <p:nvSpPr>
              <p:cNvPr id="38" name="Retângulo 37"/>
              <p:cNvSpPr/>
              <p:nvPr/>
            </p:nvSpPr>
            <p:spPr>
              <a:xfrm rot="17700000">
                <a:off x="1339708" y="3463920"/>
                <a:ext cx="862793" cy="41600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Retângulo 38"/>
              <p:cNvSpPr/>
              <p:nvPr/>
            </p:nvSpPr>
            <p:spPr>
              <a:xfrm rot="17700000">
                <a:off x="1339708" y="3463920"/>
                <a:ext cx="862793" cy="4160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45720" bIns="0" numCol="1" spcCol="1270" anchor="ctr" anchorCtr="0">
                <a:noAutofit/>
              </a:bodyPr>
              <a:lstStyle/>
              <a:p>
                <a:pPr lvl="0" algn="l" defTabSz="914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800" i="0" kern="1200" noProof="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1990</a:t>
                </a:r>
              </a:p>
            </p:txBody>
          </p:sp>
        </p:grpSp>
        <p:sp>
          <p:nvSpPr>
            <p:cNvPr id="11" name="Elipse 10"/>
            <p:cNvSpPr/>
            <p:nvPr/>
          </p:nvSpPr>
          <p:spPr>
            <a:xfrm>
              <a:off x="6532352" y="1890039"/>
              <a:ext cx="492802" cy="31637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2" name="Grupo 17"/>
            <p:cNvGrpSpPr/>
            <p:nvPr/>
          </p:nvGrpSpPr>
          <p:grpSpPr>
            <a:xfrm>
              <a:off x="5359630" y="2158579"/>
              <a:ext cx="1921577" cy="1626825"/>
              <a:chOff x="2084875" y="3268238"/>
              <a:chExt cx="521615" cy="877695"/>
            </a:xfrm>
          </p:grpSpPr>
          <p:sp>
            <p:nvSpPr>
              <p:cNvPr id="36" name="Retângulo 35"/>
              <p:cNvSpPr/>
              <p:nvPr/>
            </p:nvSpPr>
            <p:spPr>
              <a:xfrm rot="17700000">
                <a:off x="1861481" y="3505564"/>
                <a:ext cx="862793" cy="41600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tângulo 36"/>
              <p:cNvSpPr/>
              <p:nvPr/>
            </p:nvSpPr>
            <p:spPr>
              <a:xfrm rot="17700000">
                <a:off x="1959639" y="3499083"/>
                <a:ext cx="877695" cy="41600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0" rIns="40640" bIns="-1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Plano Nacional Primeira Infância</a:t>
                </a:r>
              </a:p>
            </p:txBody>
          </p:sp>
        </p:grpSp>
        <p:grpSp>
          <p:nvGrpSpPr>
            <p:cNvPr id="13" name="Grupo 21"/>
            <p:cNvGrpSpPr/>
            <p:nvPr/>
          </p:nvGrpSpPr>
          <p:grpSpPr>
            <a:xfrm>
              <a:off x="6563515" y="2177441"/>
              <a:ext cx="1897402" cy="2158465"/>
              <a:chOff x="3203419" y="631648"/>
              <a:chExt cx="1200066" cy="2232176"/>
            </a:xfrm>
          </p:grpSpPr>
          <p:sp>
            <p:nvSpPr>
              <p:cNvPr id="34" name="Retângulo 33"/>
              <p:cNvSpPr/>
              <p:nvPr/>
            </p:nvSpPr>
            <p:spPr>
              <a:xfrm rot="17700000">
                <a:off x="2756336" y="1078731"/>
                <a:ext cx="1864612" cy="97044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tângulo 34"/>
              <p:cNvSpPr/>
              <p:nvPr/>
            </p:nvSpPr>
            <p:spPr>
              <a:xfrm rot="17700000">
                <a:off x="2864570" y="1324909"/>
                <a:ext cx="2230626" cy="8472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0" tIns="0" rIns="0" bIns="0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Marco Legal Da Primeira Infância  Lei 13.257</a:t>
                </a:r>
              </a:p>
            </p:txBody>
          </p:sp>
        </p:grpSp>
        <p:grpSp>
          <p:nvGrpSpPr>
            <p:cNvPr id="14" name="Grupo 24"/>
            <p:cNvGrpSpPr/>
            <p:nvPr/>
          </p:nvGrpSpPr>
          <p:grpSpPr>
            <a:xfrm>
              <a:off x="4899649" y="1671546"/>
              <a:ext cx="657739" cy="1432686"/>
              <a:chOff x="1563102" y="3240526"/>
              <a:chExt cx="416006" cy="862793"/>
            </a:xfrm>
          </p:grpSpPr>
          <p:sp>
            <p:nvSpPr>
              <p:cNvPr id="32" name="Retângulo 31"/>
              <p:cNvSpPr/>
              <p:nvPr/>
            </p:nvSpPr>
            <p:spPr>
              <a:xfrm rot="17700000">
                <a:off x="1339708" y="3463920"/>
                <a:ext cx="862793" cy="41600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etângulo 32"/>
              <p:cNvSpPr/>
              <p:nvPr/>
            </p:nvSpPr>
            <p:spPr>
              <a:xfrm rot="17700000">
                <a:off x="1556981" y="3526825"/>
                <a:ext cx="490836" cy="3239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45720" bIns="0" numCol="1" spcCol="1270" anchor="ctr" anchorCtr="0">
                <a:noAutofit/>
              </a:bodyPr>
              <a:lstStyle/>
              <a:p>
                <a:pPr lvl="0" algn="l" defTabSz="914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800" i="0" kern="1200" noProof="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ECA </a:t>
                </a:r>
              </a:p>
            </p:txBody>
          </p:sp>
        </p:grpSp>
        <p:grpSp>
          <p:nvGrpSpPr>
            <p:cNvPr id="15" name="Grupo 27"/>
            <p:cNvGrpSpPr/>
            <p:nvPr/>
          </p:nvGrpSpPr>
          <p:grpSpPr>
            <a:xfrm>
              <a:off x="1524033" y="2240433"/>
              <a:ext cx="1616261" cy="1391401"/>
              <a:chOff x="223842" y="1734982"/>
              <a:chExt cx="865295" cy="990327"/>
            </a:xfrm>
          </p:grpSpPr>
          <p:sp>
            <p:nvSpPr>
              <p:cNvPr id="30" name="Retângulo 29"/>
              <p:cNvSpPr/>
              <p:nvPr/>
            </p:nvSpPr>
            <p:spPr>
              <a:xfrm rot="17700000">
                <a:off x="197385" y="1772329"/>
                <a:ext cx="926089" cy="85741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etângulo 30"/>
              <p:cNvSpPr/>
              <p:nvPr/>
            </p:nvSpPr>
            <p:spPr>
              <a:xfrm rot="17700000">
                <a:off x="157385" y="1801439"/>
                <a:ext cx="990327" cy="8574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0" rIns="0" bIns="0" numCol="1" spcCol="1270" anchor="ctr" anchorCtr="0">
                <a:noAutofit/>
              </a:bodyPr>
              <a:lstStyle/>
              <a:p>
                <a:pPr lvl="0" algn="ctr" defTabSz="914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800" i="0" kern="1200" noProof="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Constituição Federal</a:t>
                </a:r>
              </a:p>
            </p:txBody>
          </p:sp>
        </p:grpSp>
        <p:grpSp>
          <p:nvGrpSpPr>
            <p:cNvPr id="16" name="Grupo 30"/>
            <p:cNvGrpSpPr/>
            <p:nvPr/>
          </p:nvGrpSpPr>
          <p:grpSpPr>
            <a:xfrm>
              <a:off x="3676986" y="1019470"/>
              <a:ext cx="1355641" cy="895507"/>
              <a:chOff x="231723" y="1737991"/>
              <a:chExt cx="857414" cy="926089"/>
            </a:xfrm>
          </p:grpSpPr>
          <p:sp>
            <p:nvSpPr>
              <p:cNvPr id="28" name="Retângulo 27"/>
              <p:cNvSpPr/>
              <p:nvPr/>
            </p:nvSpPr>
            <p:spPr>
              <a:xfrm rot="17700000">
                <a:off x="197385" y="1772329"/>
                <a:ext cx="926089" cy="85741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tângulo 28"/>
              <p:cNvSpPr/>
              <p:nvPr/>
            </p:nvSpPr>
            <p:spPr>
              <a:xfrm rot="17700000">
                <a:off x="197385" y="1772329"/>
                <a:ext cx="926089" cy="8574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0" rIns="0" bIns="0" numCol="1" spcCol="1270" anchor="ctr" anchorCtr="0">
                <a:noAutofit/>
              </a:bodyPr>
              <a:lstStyle/>
              <a:p>
                <a:pPr lvl="0" algn="l" defTabSz="914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800" i="0" kern="1200" noProof="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1989</a:t>
                </a:r>
              </a:p>
            </p:txBody>
          </p:sp>
        </p:grpSp>
        <p:grpSp>
          <p:nvGrpSpPr>
            <p:cNvPr id="17" name="Grupo 33"/>
            <p:cNvGrpSpPr/>
            <p:nvPr/>
          </p:nvGrpSpPr>
          <p:grpSpPr>
            <a:xfrm>
              <a:off x="6715155" y="1076343"/>
              <a:ext cx="697916" cy="834302"/>
              <a:chOff x="1563102" y="3240526"/>
              <a:chExt cx="441417" cy="862793"/>
            </a:xfrm>
          </p:grpSpPr>
          <p:sp>
            <p:nvSpPr>
              <p:cNvPr id="26" name="Retângulo 25"/>
              <p:cNvSpPr/>
              <p:nvPr/>
            </p:nvSpPr>
            <p:spPr>
              <a:xfrm rot="17700000">
                <a:off x="1339708" y="3463920"/>
                <a:ext cx="862793" cy="41600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tângulo 26"/>
              <p:cNvSpPr/>
              <p:nvPr/>
            </p:nvSpPr>
            <p:spPr>
              <a:xfrm rot="17700000">
                <a:off x="1365119" y="3463920"/>
                <a:ext cx="862793" cy="4160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45720" bIns="0" numCol="1" spcCol="1270" anchor="ctr" anchorCtr="0">
                <a:noAutofit/>
              </a:bodyPr>
              <a:lstStyle/>
              <a:p>
                <a:pPr lvl="0" algn="l" defTabSz="914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800" i="0" kern="1200" noProof="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2010</a:t>
                </a:r>
              </a:p>
            </p:txBody>
          </p:sp>
        </p:grpSp>
        <p:grpSp>
          <p:nvGrpSpPr>
            <p:cNvPr id="18" name="Grupo 36"/>
            <p:cNvGrpSpPr/>
            <p:nvPr/>
          </p:nvGrpSpPr>
          <p:grpSpPr>
            <a:xfrm>
              <a:off x="8128559" y="1030426"/>
              <a:ext cx="759376" cy="920425"/>
              <a:chOff x="1498819" y="3240526"/>
              <a:chExt cx="480289" cy="951857"/>
            </a:xfrm>
          </p:grpSpPr>
          <p:sp>
            <p:nvSpPr>
              <p:cNvPr id="24" name="Retângulo 23"/>
              <p:cNvSpPr/>
              <p:nvPr/>
            </p:nvSpPr>
            <p:spPr>
              <a:xfrm rot="17700000">
                <a:off x="1339708" y="3463920"/>
                <a:ext cx="862793" cy="41600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etângulo 24"/>
              <p:cNvSpPr/>
              <p:nvPr/>
            </p:nvSpPr>
            <p:spPr>
              <a:xfrm rot="17700000">
                <a:off x="1275425" y="3552984"/>
                <a:ext cx="862793" cy="4160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45720" bIns="0" numCol="1" spcCol="1270" anchor="ctr" anchorCtr="0">
                <a:noAutofit/>
              </a:bodyPr>
              <a:lstStyle/>
              <a:p>
                <a:pPr lvl="0" algn="l" defTabSz="914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800" i="0" kern="1200" noProof="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2016</a:t>
                </a:r>
              </a:p>
              <a:p>
                <a:pPr lvl="0" algn="l" defTabSz="914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t-BR" sz="1800" i="0" kern="1200" noProof="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Elipse 18"/>
            <p:cNvSpPr/>
            <p:nvPr/>
          </p:nvSpPr>
          <p:spPr>
            <a:xfrm>
              <a:off x="2213978" y="1924766"/>
              <a:ext cx="492802" cy="31637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19"/>
            <p:cNvSpPr/>
            <p:nvPr/>
          </p:nvSpPr>
          <p:spPr>
            <a:xfrm>
              <a:off x="7792741" y="1878549"/>
              <a:ext cx="492802" cy="31637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tângulo 20"/>
            <p:cNvSpPr/>
            <p:nvPr/>
          </p:nvSpPr>
          <p:spPr>
            <a:xfrm rot="17700000">
              <a:off x="9139757" y="1155240"/>
              <a:ext cx="834302" cy="6577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orma livre 46"/>
            <p:cNvSpPr/>
            <p:nvPr/>
          </p:nvSpPr>
          <p:spPr>
            <a:xfrm rot="17700000">
              <a:off x="8137198" y="2631215"/>
              <a:ext cx="1735173" cy="713006"/>
            </a:xfrm>
            <a:custGeom>
              <a:avLst/>
              <a:gdLst>
                <a:gd name="connsiteX0" fmla="*/ 0 w 656703"/>
                <a:gd name="connsiteY0" fmla="*/ 0 h 306225"/>
                <a:gd name="connsiteX1" fmla="*/ 656703 w 656703"/>
                <a:gd name="connsiteY1" fmla="*/ 0 h 306225"/>
                <a:gd name="connsiteX2" fmla="*/ 656703 w 656703"/>
                <a:gd name="connsiteY2" fmla="*/ 306225 h 306225"/>
                <a:gd name="connsiteX3" fmla="*/ 0 w 656703"/>
                <a:gd name="connsiteY3" fmla="*/ 306225 h 306225"/>
                <a:gd name="connsiteX4" fmla="*/ 0 w 656703"/>
                <a:gd name="connsiteY4" fmla="*/ 0 h 30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703" h="306225">
                  <a:moveTo>
                    <a:pt x="0" y="0"/>
                  </a:moveTo>
                  <a:lnTo>
                    <a:pt x="656703" y="0"/>
                  </a:lnTo>
                  <a:lnTo>
                    <a:pt x="656703" y="306225"/>
                  </a:lnTo>
                  <a:lnTo>
                    <a:pt x="0" y="3062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Decreto 8869 Programa Criança Feliz</a:t>
              </a:r>
            </a:p>
          </p:txBody>
        </p:sp>
        <p:sp>
          <p:nvSpPr>
            <p:cNvPr id="23" name="Elipse 22"/>
            <p:cNvSpPr/>
            <p:nvPr/>
          </p:nvSpPr>
          <p:spPr>
            <a:xfrm>
              <a:off x="5635019" y="710770"/>
              <a:ext cx="5837390" cy="37834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35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84" y="4941567"/>
            <a:ext cx="10437716" cy="105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Elipse 43"/>
          <p:cNvSpPr/>
          <p:nvPr/>
        </p:nvSpPr>
        <p:spPr>
          <a:xfrm>
            <a:off x="9213853" y="2535977"/>
            <a:ext cx="492802" cy="31637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Retângulo 44"/>
          <p:cNvSpPr/>
          <p:nvPr/>
        </p:nvSpPr>
        <p:spPr>
          <a:xfrm rot="17700000">
            <a:off x="10591158" y="1826339"/>
            <a:ext cx="836066" cy="7515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45720" bIns="0" numCol="1" spcCol="1270" anchor="ctr" anchorCtr="0">
            <a:noAutofit/>
          </a:bodyPr>
          <a:lstStyle/>
          <a:p>
            <a:pPr lvl="0" algn="l" defTabSz="914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800" i="0" kern="1200" noProof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2018</a:t>
            </a:r>
          </a:p>
          <a:p>
            <a:pPr lvl="0" algn="l" defTabSz="914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800" i="0" kern="1200" noProof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tângulo 45"/>
          <p:cNvSpPr/>
          <p:nvPr/>
        </p:nvSpPr>
        <p:spPr>
          <a:xfrm rot="17700000">
            <a:off x="9446337" y="1805203"/>
            <a:ext cx="836066" cy="7515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45720" bIns="0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800" i="0" kern="1200" noProof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pPr lvl="0" algn="l" defTabSz="914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800" i="0" kern="1200" noProof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10367660" y="2527274"/>
            <a:ext cx="492802" cy="31637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Forma livre 47"/>
          <p:cNvSpPr/>
          <p:nvPr/>
        </p:nvSpPr>
        <p:spPr>
          <a:xfrm rot="17700000">
            <a:off x="9458895" y="3189979"/>
            <a:ext cx="1738841" cy="814726"/>
          </a:xfrm>
          <a:custGeom>
            <a:avLst/>
            <a:gdLst>
              <a:gd name="connsiteX0" fmla="*/ 0 w 656703"/>
              <a:gd name="connsiteY0" fmla="*/ 0 h 306225"/>
              <a:gd name="connsiteX1" fmla="*/ 656703 w 656703"/>
              <a:gd name="connsiteY1" fmla="*/ 0 h 306225"/>
              <a:gd name="connsiteX2" fmla="*/ 656703 w 656703"/>
              <a:gd name="connsiteY2" fmla="*/ 306225 h 306225"/>
              <a:gd name="connsiteX3" fmla="*/ 0 w 656703"/>
              <a:gd name="connsiteY3" fmla="*/ 306225 h 306225"/>
              <a:gd name="connsiteX4" fmla="*/ 0 w 656703"/>
              <a:gd name="connsiteY4" fmla="*/ 0 h 30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703" h="306225">
                <a:moveTo>
                  <a:pt x="0" y="0"/>
                </a:moveTo>
                <a:lnTo>
                  <a:pt x="656703" y="0"/>
                </a:lnTo>
                <a:lnTo>
                  <a:pt x="656703" y="306225"/>
                </a:lnTo>
                <a:lnTo>
                  <a:pt x="0" y="3062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0" rIns="0" bIns="0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Decreto 9.579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Revoga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 Decreto 8.869/2016</a:t>
            </a:r>
          </a:p>
        </p:txBody>
      </p:sp>
    </p:spTree>
    <p:extLst>
      <p:ext uri="{BB962C8B-B14F-4D97-AF65-F5344CB8AC3E}">
        <p14:creationId xmlns:p14="http://schemas.microsoft.com/office/powerpoint/2010/main" val="138703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751682" y="1690687"/>
            <a:ext cx="9375354" cy="487536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pt-BR" dirty="0"/>
              <a:t>O Programa Criança Feliz é uma ação do Governo Federal, instituído por meio do decreto nº 8.869/2016, e revogado pelo Decreto nº 9.579, de 22 de novembro de 2018, de caráter intersetorial, com a finalidade de promover o desenvolvimento integral das crianças na primeira infância, considerando sua família e seu contexto de vida.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pt-BR" dirty="0"/>
              <a:t>Trata-se de uma iniciativa alinhada ao Marco Legal da Primeira Infância criado por meio da Lei 13.257, aprovada em 2016, que marca um avanço nas políticas públicas voltadas ao início da vida.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140526" y="365125"/>
            <a:ext cx="92132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O que é o Programa Criança Feliz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455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97536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Municípios Aderidos ao Programa no Estado do Mato Grosso do Sul</a:t>
            </a:r>
            <a:endParaRPr lang="pt-BR" dirty="0"/>
          </a:p>
        </p:txBody>
      </p:sp>
      <p:pic>
        <p:nvPicPr>
          <p:cNvPr id="9" name="Imagem 8"/>
          <p:cNvPicPr/>
          <p:nvPr/>
        </p:nvPicPr>
        <p:blipFill rotWithShape="1">
          <a:blip r:embed="rId3"/>
          <a:srcRect l="27861" t="26686" r="20996" b="11029"/>
          <a:stretch/>
        </p:blipFill>
        <p:spPr bwMode="auto">
          <a:xfrm>
            <a:off x="2633000" y="1690688"/>
            <a:ext cx="6926000" cy="4734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110949" y="3016251"/>
            <a:ext cx="1839817" cy="1354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Total de municípios aderidos 31</a:t>
            </a:r>
          </a:p>
          <a:p>
            <a:pPr algn="just"/>
            <a:r>
              <a:rPr lang="pt-BR" sz="1600" dirty="0"/>
              <a:t>Total de municípios que executam 29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1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7272" y="365125"/>
            <a:ext cx="9216528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Experiências Exitosas do Programa Criança Feliz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3716" y="1825625"/>
            <a:ext cx="9580084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2018 – Seminário </a:t>
            </a:r>
            <a:r>
              <a:rPr lang="pt-BR" sz="2400" b="1" dirty="0"/>
              <a:t>“A Importância do Investimento na Primeira Infância” – SEDHAST. </a:t>
            </a:r>
            <a:r>
              <a:rPr lang="pt-BR" sz="2400" dirty="0"/>
              <a:t>Experiências exitosas dos municípios de Corumbá, Chapadão do Sul, Nova Andradina e Fátima do Sul.</a:t>
            </a:r>
          </a:p>
          <a:p>
            <a:pPr algn="just"/>
            <a:r>
              <a:rPr lang="pt-BR" sz="2400" dirty="0"/>
              <a:t>2018 – </a:t>
            </a:r>
            <a:r>
              <a:rPr lang="pt-BR" sz="2400" b="1" dirty="0"/>
              <a:t>Oficina de integração entre SUAS e o Programa Criança Feliz </a:t>
            </a:r>
            <a:r>
              <a:rPr lang="pt-BR" sz="2400" dirty="0"/>
              <a:t>– SNPDH/MDS. Participação do município de Corumbá-MS.</a:t>
            </a:r>
          </a:p>
          <a:p>
            <a:pPr algn="just"/>
            <a:r>
              <a:rPr lang="pt-BR" sz="2400" dirty="0"/>
              <a:t>2018 – </a:t>
            </a:r>
            <a:r>
              <a:rPr lang="pt-BR" sz="2400" b="1" dirty="0"/>
              <a:t>II Encontro Nacional do Programa Criança Feliz </a:t>
            </a:r>
            <a:r>
              <a:rPr lang="pt-BR" sz="2400" dirty="0"/>
              <a:t>– Nova Andradina apresentou as experiências no Programa.</a:t>
            </a:r>
          </a:p>
          <a:p>
            <a:pPr algn="just"/>
            <a:r>
              <a:rPr lang="pt-BR" sz="2400" dirty="0"/>
              <a:t>2019 – </a:t>
            </a:r>
            <a:r>
              <a:rPr lang="pt-BR" sz="2400" b="1" dirty="0"/>
              <a:t>Projeto Piloto Unidade de Acolhimento Institucional </a:t>
            </a:r>
            <a:r>
              <a:rPr lang="pt-BR" sz="2400" dirty="0"/>
              <a:t>– Iniciativa do Estado com a execução do Município de Campo Grande – MS.</a:t>
            </a:r>
          </a:p>
          <a:p>
            <a:pPr algn="just"/>
            <a:r>
              <a:rPr lang="pt-BR" sz="2400" dirty="0"/>
              <a:t>2019 – </a:t>
            </a:r>
            <a:r>
              <a:rPr lang="pt-BR" sz="2400" b="1" dirty="0"/>
              <a:t>II Seminário Estadual da Primeira Infância</a:t>
            </a:r>
            <a:r>
              <a:rPr lang="pt-BR" sz="2400" dirty="0"/>
              <a:t>. Apresentação das experiências de Campo Grande, Corumbá, Naviraí e Pedro Gomes.</a:t>
            </a:r>
          </a:p>
          <a:p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1483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9136" y="365125"/>
            <a:ext cx="9304663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Experiências Exitosas do Programa Criança Feliz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839912" y="1517153"/>
            <a:ext cx="9513887" cy="4351338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2020 – Experiência apresentado no </a:t>
            </a:r>
            <a:r>
              <a:rPr lang="pt-BR" sz="2400" b="1" dirty="0"/>
              <a:t>Guia Criança Feliz em Ação </a:t>
            </a:r>
            <a:r>
              <a:rPr lang="pt-BR" sz="2400" dirty="0"/>
              <a:t>- Município de São Gabriel do Oeste.</a:t>
            </a:r>
          </a:p>
          <a:p>
            <a:pPr algn="just"/>
            <a:r>
              <a:rPr lang="pt-BR" sz="2400" dirty="0"/>
              <a:t>2020 – </a:t>
            </a:r>
            <a:r>
              <a:rPr lang="pt-BR" sz="2400" b="1" dirty="0"/>
              <a:t>III Seminário Internacional da Primeira Infância </a:t>
            </a:r>
            <a:r>
              <a:rPr lang="pt-BR" sz="2400" dirty="0"/>
              <a:t>– A Qualificação das Ações do Programa Criança Feliz e o impacto nas políticas de atendimento à primeira infância: desafios e oportunidades. SNAPI/MC Apresentação da experiência de Corumbá junto ao Comitê Gestor Municipal. Participação dos municípios de Amambaí, Campo Grande, Corumbá, São Gabriel do Oeste e Nova Andradina nas mesas temáticas de forma remota.</a:t>
            </a:r>
          </a:p>
          <a:p>
            <a:pPr algn="just"/>
            <a:r>
              <a:rPr lang="pt-BR" sz="2400" dirty="0"/>
              <a:t>2020 – Estado de MS teve três visitadores premiados em </a:t>
            </a:r>
            <a:r>
              <a:rPr lang="pt-BR" sz="2400" b="1" dirty="0"/>
              <a:t>concurso nacional Prêmio </a:t>
            </a:r>
            <a:r>
              <a:rPr lang="pt-BR" sz="2400" b="1" dirty="0" err="1"/>
              <a:t>Parentalidade</a:t>
            </a:r>
            <a:r>
              <a:rPr lang="pt-BR" sz="2400" b="1" dirty="0"/>
              <a:t>: boas práticas de visitadores na pandemia. </a:t>
            </a:r>
            <a:r>
              <a:rPr lang="pt-BR" sz="2400" dirty="0"/>
              <a:t>Visitadores dos municípios de: Pedro Gomes, Campo Grande e Corumbá.</a:t>
            </a:r>
          </a:p>
        </p:txBody>
      </p:sp>
    </p:spTree>
    <p:extLst>
      <p:ext uri="{BB962C8B-B14F-4D97-AF65-F5344CB8AC3E}">
        <p14:creationId xmlns:p14="http://schemas.microsoft.com/office/powerpoint/2010/main" val="230014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6618" y="687244"/>
            <a:ext cx="9223664" cy="1048039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Público Prioritário </a:t>
            </a:r>
            <a:endParaRPr lang="pt-BR" b="1" dirty="0">
              <a:solidFill>
                <a:srgbClr val="568D7A"/>
              </a:solidFill>
              <a:latin typeface="Khmer UI" panose="020B0502040204020203" pitchFamily="34" charset="0"/>
              <a:ea typeface="Raleway"/>
              <a:cs typeface="Khmer UI" panose="020B0502040204020203" pitchFamily="34" charset="0"/>
              <a:sym typeface="Raleway"/>
            </a:endParaRPr>
          </a:p>
        </p:txBody>
      </p:sp>
      <p:pic>
        <p:nvPicPr>
          <p:cNvPr id="12" name="Espaço Reservado para Conteúdo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911" y="1921363"/>
            <a:ext cx="9571798" cy="33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8963" y="530378"/>
            <a:ext cx="9254836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7626" y="1569027"/>
            <a:ext cx="9556173" cy="4607936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Promover o desenvolvimento humano a partir do apoio e do acompanhamento do desenvolvimento integral da criança na primeira infância;</a:t>
            </a:r>
          </a:p>
          <a:p>
            <a:pPr algn="just"/>
            <a:r>
              <a:rPr lang="pt-BR" sz="2400" dirty="0"/>
              <a:t>Apoiar a gestante e a família na preparação para o nascimento e nos cuidados perinatais;</a:t>
            </a:r>
          </a:p>
          <a:p>
            <a:pPr algn="just"/>
            <a:r>
              <a:rPr lang="pt-BR" sz="2400" dirty="0"/>
              <a:t>Colaborar no exercício da </a:t>
            </a:r>
            <a:r>
              <a:rPr lang="pt-BR" sz="2400" dirty="0" err="1"/>
              <a:t>parentalidade</a:t>
            </a:r>
            <a:r>
              <a:rPr lang="pt-BR" sz="2400" dirty="0"/>
              <a:t>, fortalecendo os vínculos e o papel das famílias para o desempenho da função de cuidado, proteção e educação de crianças na faixa etária de até seis anos de idade;</a:t>
            </a:r>
          </a:p>
          <a:p>
            <a:pPr algn="just"/>
            <a:r>
              <a:rPr lang="pt-BR" sz="2400" dirty="0"/>
              <a:t>Mediar o acesso da gestante, das crianças na primeira infância e de suas famílias às políticas e serviços públicos de que necessitem;</a:t>
            </a:r>
          </a:p>
          <a:p>
            <a:pPr algn="just"/>
            <a:r>
              <a:rPr lang="pt-BR" sz="2400" dirty="0"/>
              <a:t>Integrar, ampliar e fortalecer ações de políticas públicas voltadas para as gestantes, crianças na primeira infância e suas famílias.</a:t>
            </a:r>
          </a:p>
        </p:txBody>
      </p:sp>
    </p:spTree>
    <p:extLst>
      <p:ext uri="{BB962C8B-B14F-4D97-AF65-F5344CB8AC3E}">
        <p14:creationId xmlns:p14="http://schemas.microsoft.com/office/powerpoint/2010/main" val="313345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0154" y="365126"/>
            <a:ext cx="9293646" cy="1661978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Pilares fundamentais do Programa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306920" y="3584675"/>
            <a:ext cx="576064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382070" y="3584675"/>
            <a:ext cx="52525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isósceles 5"/>
          <p:cNvSpPr/>
          <p:nvPr/>
        </p:nvSpPr>
        <p:spPr>
          <a:xfrm>
            <a:off x="3946880" y="1804857"/>
            <a:ext cx="4392488" cy="18002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rot="16200000">
            <a:off x="3101790" y="4535139"/>
            <a:ext cx="2914316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INTERSETORIALIADE</a:t>
            </a: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6416959" y="4627745"/>
            <a:ext cx="245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VISITA DOMICILIAR</a:t>
            </a:r>
          </a:p>
        </p:txBody>
      </p:sp>
    </p:spTree>
    <p:extLst>
      <p:ext uri="{BB962C8B-B14F-4D97-AF65-F5344CB8AC3E}">
        <p14:creationId xmlns:p14="http://schemas.microsoft.com/office/powerpoint/2010/main" val="288555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0838" y="290697"/>
            <a:ext cx="8351724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Equipe da Coordenação do Programa Criança Feliz- SUPAS/SEDHAST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011682"/>
              </p:ext>
            </p:extLst>
          </p:nvPr>
        </p:nvGraphicFramePr>
        <p:xfrm>
          <a:off x="2535783" y="1690688"/>
          <a:ext cx="8422758" cy="4192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7"/>
          <a:srcRect l="34857" t="25909" r="34546" b="25606"/>
          <a:stretch/>
        </p:blipFill>
        <p:spPr>
          <a:xfrm>
            <a:off x="7401220" y="6220047"/>
            <a:ext cx="932585" cy="637953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0"/>
          <a:stretch/>
        </p:blipFill>
        <p:spPr bwMode="auto">
          <a:xfrm>
            <a:off x="5905795" y="6145619"/>
            <a:ext cx="1495425" cy="712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5430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705FAC3-3277-4195-87E9-35AA13F1B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729" t="40719" r="36734" b="6469"/>
          <a:stretch/>
        </p:blipFill>
        <p:spPr>
          <a:xfrm>
            <a:off x="3368843" y="1552074"/>
            <a:ext cx="4860756" cy="4729930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3F53B59-46F8-4793-881C-64DDD276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154" y="365126"/>
            <a:ext cx="9293646" cy="1661978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Domínios da Proteção Integral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9547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7790" y="365125"/>
            <a:ext cx="9286009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SUAS e o Programa Primeira Infância no SUAS – Atuação Integrada 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982597"/>
            <a:ext cx="10515600" cy="100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dirty="0"/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1891907" y="2957995"/>
            <a:ext cx="2823312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anose="020B0604020202020204" pitchFamily="34" charset="0"/>
              <a:buNone/>
            </a:pPr>
            <a:r>
              <a:rPr lang="pt-BR" sz="4800" dirty="0">
                <a:solidFill>
                  <a:schemeClr val="tx2"/>
                </a:solidFill>
                <a:latin typeface="Comic Sans MS" panose="030F0702030302020204" pitchFamily="66" charset="0"/>
              </a:rPr>
              <a:t>SUAS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5008707" y="3861048"/>
            <a:ext cx="1615603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343607" y="2957995"/>
            <a:ext cx="2664296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solidFill>
                  <a:schemeClr val="tx2"/>
                </a:solidFill>
                <a:latin typeface="Comic Sans MS" panose="030F0702030302020204" pitchFamily="66" charset="0"/>
              </a:rPr>
              <a:t>PCF</a:t>
            </a:r>
          </a:p>
        </p:txBody>
      </p:sp>
    </p:spTree>
    <p:extLst>
      <p:ext uri="{BB962C8B-B14F-4D97-AF65-F5344CB8AC3E}">
        <p14:creationId xmlns:p14="http://schemas.microsoft.com/office/powerpoint/2010/main" val="364714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7104" y="365125"/>
            <a:ext cx="9326695" cy="175011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Periodicidade das visitas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1536" y="1825625"/>
            <a:ext cx="945226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I - uma visita domiciliar por mês para gestantes e suas famílias beneficiárias do Programa; </a:t>
            </a:r>
          </a:p>
          <a:p>
            <a:pPr marL="0" indent="0" algn="just">
              <a:buNone/>
            </a:pPr>
            <a:r>
              <a:rPr lang="pt-BR" dirty="0"/>
              <a:t>II - quatro visitas por mês para crianças de 0 a 36 meses e suas famílias beneficiárias do Programa; </a:t>
            </a:r>
          </a:p>
          <a:p>
            <a:pPr marL="0" indent="0" algn="just">
              <a:buNone/>
            </a:pPr>
            <a:r>
              <a:rPr lang="pt-BR" dirty="0"/>
              <a:t>III - duas visitas por mês para crianças de 37 a 72 meses e suas famílias beneficiárias do Programa e que recebem o Benefício de Prestação Continuada - BPC.</a:t>
            </a:r>
          </a:p>
          <a:p>
            <a:pPr marL="0" indent="0" algn="r">
              <a:buNone/>
            </a:pPr>
            <a:r>
              <a:rPr lang="pt-BR" dirty="0"/>
              <a:t> (Portaria nº 2.496, no art. 17º)</a:t>
            </a:r>
          </a:p>
        </p:txBody>
      </p:sp>
    </p:spTree>
    <p:extLst>
      <p:ext uri="{BB962C8B-B14F-4D97-AF65-F5344CB8AC3E}">
        <p14:creationId xmlns:p14="http://schemas.microsoft.com/office/powerpoint/2010/main" val="4028141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5227" cy="1739097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Total de visitas domiciliares 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634524"/>
              </p:ext>
            </p:extLst>
          </p:nvPr>
        </p:nvGraphicFramePr>
        <p:xfrm>
          <a:off x="2639028" y="1620457"/>
          <a:ext cx="8021255" cy="449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7919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087" y="365125"/>
            <a:ext cx="9639619" cy="1177236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Identificações Positivas do Programa Primeira Infância no SUAS </a:t>
            </a:r>
            <a:endParaRPr lang="pt-BR" dirty="0"/>
          </a:p>
        </p:txBody>
      </p:sp>
      <p:graphicFrame>
        <p:nvGraphicFramePr>
          <p:cNvPr id="4" name="Espaço Reservado para Conteúdo 14" descr="Diagrama de processo de etapas mostrando 5 etapas ascendentes" title="SmartArt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754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836" y="365125"/>
            <a:ext cx="9337964" cy="1617911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Impactos Positivos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1145" y="1825625"/>
            <a:ext cx="9359448" cy="4089038"/>
          </a:xfrm>
        </p:spPr>
        <p:txBody>
          <a:bodyPr/>
          <a:lstStyle/>
          <a:p>
            <a:pPr algn="just"/>
            <a:r>
              <a:rPr lang="pt-BR" dirty="0"/>
              <a:t>Acesso aos benefícios e serviços ofertados pela Política de Assistência Social;</a:t>
            </a:r>
          </a:p>
          <a:p>
            <a:pPr algn="just"/>
            <a:r>
              <a:rPr lang="pt-BR" dirty="0"/>
              <a:t>Acompanhamento efetivo pelo PAIF: desenvolvimento de oficinas e grupos;</a:t>
            </a:r>
          </a:p>
          <a:p>
            <a:pPr algn="just"/>
            <a:r>
              <a:rPr lang="pt-BR" dirty="0"/>
              <a:t>Acesso das famílias a outras políticas públicas;</a:t>
            </a:r>
          </a:p>
          <a:p>
            <a:pPr algn="just"/>
            <a:r>
              <a:rPr lang="pt-BR" dirty="0"/>
              <a:t>Inserção das crianças no serviço de convivência e Fortalecimento de Vínculos de 6 a 15 anos;</a:t>
            </a:r>
          </a:p>
          <a:p>
            <a:pPr algn="just"/>
            <a:r>
              <a:rPr lang="pt-BR" dirty="0"/>
              <a:t>Visibilidade às famílias que não recebiam atendimento pelo CRAS, entre outros.   </a:t>
            </a:r>
          </a:p>
        </p:txBody>
      </p:sp>
    </p:spTree>
    <p:extLst>
      <p:ext uri="{BB962C8B-B14F-4D97-AF65-F5344CB8AC3E}">
        <p14:creationId xmlns:p14="http://schemas.microsoft.com/office/powerpoint/2010/main" val="2972448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226" y="365125"/>
            <a:ext cx="9327573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Situações Identificadas pelo Programa Primeira Infância no SUAS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7236" y="1825625"/>
            <a:ext cx="9566564" cy="4351338"/>
          </a:xfrm>
        </p:spPr>
        <p:txBody>
          <a:bodyPr/>
          <a:lstStyle/>
          <a:p>
            <a:r>
              <a:rPr lang="pt-BR" dirty="0"/>
              <a:t>Casos de violência doméstica;</a:t>
            </a:r>
          </a:p>
          <a:p>
            <a:r>
              <a:rPr lang="pt-BR" dirty="0"/>
              <a:t>Violação de direitos da criança;</a:t>
            </a:r>
          </a:p>
          <a:p>
            <a:r>
              <a:rPr lang="pt-BR" dirty="0"/>
              <a:t>Abusos sexual infantil;</a:t>
            </a:r>
          </a:p>
          <a:p>
            <a:r>
              <a:rPr lang="pt-BR" dirty="0"/>
              <a:t>Trabalho infantil;</a:t>
            </a:r>
          </a:p>
          <a:p>
            <a:r>
              <a:rPr lang="pt-BR" dirty="0"/>
              <a:t>Evasão escolar por conta de </a:t>
            </a:r>
            <a:r>
              <a:rPr lang="pt-BR" dirty="0" err="1"/>
              <a:t>Bullying</a:t>
            </a:r>
            <a:r>
              <a:rPr lang="pt-BR" dirty="0"/>
              <a:t>;</a:t>
            </a:r>
          </a:p>
          <a:p>
            <a:r>
              <a:rPr lang="pt-BR" dirty="0"/>
              <a:t>Procura por planejamento familiar.</a:t>
            </a:r>
          </a:p>
        </p:txBody>
      </p:sp>
    </p:spTree>
    <p:extLst>
      <p:ext uri="{BB962C8B-B14F-4D97-AF65-F5344CB8AC3E}">
        <p14:creationId xmlns:p14="http://schemas.microsoft.com/office/powerpoint/2010/main" val="1810656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1316" y="365125"/>
            <a:ext cx="9212484" cy="1660445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Atribuições do Estado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3326" y="1666754"/>
            <a:ext cx="9937656" cy="4844215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Prestar apoio técnico aos municípios;</a:t>
            </a:r>
          </a:p>
          <a:p>
            <a:pPr algn="just"/>
            <a:r>
              <a:rPr lang="pt-BR" dirty="0"/>
              <a:t>Coordenar e viabilizar a capacitação dos supervisores municipais pelos multiplicadores estaduais;</a:t>
            </a:r>
          </a:p>
          <a:p>
            <a:pPr algn="just"/>
            <a:r>
              <a:rPr lang="pt-BR" dirty="0"/>
              <a:t>Realizar cursos, seminários e ações contínuas de educação permanente e capacitação sobre o Programa e metodologia das visitas domiciliares, além de ações de mobilização </a:t>
            </a:r>
            <a:r>
              <a:rPr lang="pt-BR" dirty="0" err="1"/>
              <a:t>intersetorial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Realizar o monitoramento dos municípios participantes do Programa, inclusive com acompanhamento in loco, verificando se estão cumprindo adequadamente a metodologia e a periodicidade das visitas definida pelo Programa, a composição da equipe técnica de visitadores e supervisores e a execução;</a:t>
            </a:r>
          </a:p>
        </p:txBody>
      </p:sp>
    </p:spTree>
    <p:extLst>
      <p:ext uri="{BB962C8B-B14F-4D97-AF65-F5344CB8AC3E}">
        <p14:creationId xmlns:p14="http://schemas.microsoft.com/office/powerpoint/2010/main" val="3398407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2522260614"/>
              </p:ext>
            </p:extLst>
          </p:nvPr>
        </p:nvGraphicFramePr>
        <p:xfrm>
          <a:off x="1773715" y="1277956"/>
          <a:ext cx="9793995" cy="5497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73715" y="319489"/>
            <a:ext cx="9793995" cy="132202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Passo a Passo Implantação do Programa no Município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85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9354" y="365125"/>
            <a:ext cx="9244445" cy="1628928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Formação da Equipe do Programa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/>
          <a:srcRect l="28075" t="38244" r="24960" b="21818"/>
          <a:stretch/>
        </p:blipFill>
        <p:spPr bwMode="auto">
          <a:xfrm>
            <a:off x="1899118" y="1619481"/>
            <a:ext cx="9454681" cy="4605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247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6254" y="365125"/>
            <a:ext cx="9227545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Vamos falar sobre Primeira Infância?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7613" y="1690688"/>
            <a:ext cx="9646186" cy="4351338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Calibri corpo"/>
              </a:rPr>
              <a:t>O que é Primeira Infância?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Calibri corpo"/>
              </a:rPr>
              <a:t>É o período da vida que vai da gestação até os seis anos de idade.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BF7F99-DCE6-4053-81DA-6242071BAC34}"/>
              </a:ext>
            </a:extLst>
          </p:cNvPr>
          <p:cNvSpPr txBox="1"/>
          <p:nvPr/>
        </p:nvSpPr>
        <p:spPr>
          <a:xfrm>
            <a:off x="1707613" y="2777319"/>
            <a:ext cx="9559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 corpo"/>
              </a:rPr>
              <a:t>Há uma relação estreita entre cuidado, atenção e aprendizagem durantes os primeiros anos de vida. 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1199A2-D916-4C9D-BF52-A7B459C57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8" t="26245" r="27424" b="18549"/>
          <a:stretch/>
        </p:blipFill>
        <p:spPr>
          <a:xfrm>
            <a:off x="639427" y="3781903"/>
            <a:ext cx="3356530" cy="243371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5FD828A-C867-4A37-A433-56E9F13A1FB3}"/>
              </a:ext>
            </a:extLst>
          </p:cNvPr>
          <p:cNvSpPr txBox="1"/>
          <p:nvPr/>
        </p:nvSpPr>
        <p:spPr>
          <a:xfrm>
            <a:off x="4032738" y="3287426"/>
            <a:ext cx="7711273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t-BR" sz="2400" dirty="0">
              <a:latin typeface="Calibri corpo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2400" dirty="0">
                <a:latin typeface="Calibri corpo"/>
              </a:rPr>
              <a:t>É como o alicerce de uma construção: quanto mais robusto e bem fundamentado, mais peso e altura ele aguentará. Da mesma maneira, a qualidade dos vínculos que a criança estabelece com familiares, cuidadores, educadores e ambientes construirá a base sobre a qual um complexo processo de conhecimento do mundo se erguerá.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09608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7952" y="365126"/>
            <a:ext cx="9425847" cy="1144186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Capacitação da Equipe do Programa Criança Feliz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6454" y="1825625"/>
            <a:ext cx="9587345" cy="435133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Obrigatoriedade da realização da capacitação antes do início das visitas domiciliares. (Portaria Conjunta Nº1, de 27 de abril de 2020). </a:t>
            </a:r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1" y="3086623"/>
            <a:ext cx="265112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324621" y="3107717"/>
            <a:ext cx="80291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Considerar-se-á como capacitação, antes de iniciadas as visitas, a realização do curso básico do Programa Criança Feliz, que está disponível no Portal de Capacitação do Ministério da Cidadania. (Portaria MC nº 590, de 13 de janeiro de 2021). </a:t>
            </a:r>
          </a:p>
          <a:p>
            <a:pPr algn="just"/>
            <a:r>
              <a:rPr lang="pt-BR" sz="2800" u="sng" dirty="0">
                <a:hlinkClick r:id="rId4"/>
              </a:rPr>
              <a:t>http://www.mds.gov.br/ead/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67002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088" y="365126"/>
            <a:ext cx="9337712" cy="157384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Cursos Disponíveis: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872867" y="1564395"/>
            <a:ext cx="9793995" cy="46125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17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Curso Básico do PCF</a:t>
            </a:r>
            <a:r>
              <a:rPr lang="pt-B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Online Turma aberta: inscrições de 01/03 a 20/04/2021; término em 30/04/2021. </a:t>
            </a:r>
            <a:r>
              <a:rPr lang="pt-BR" sz="2000" dirty="0"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http://www.mds.gov.br/ead/ava/course/view.php?id=697</a:t>
            </a:r>
            <a:endParaRPr lang="pt-B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Promoção do Desenvolvimento Infantil e o PCF</a:t>
            </a: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Inscrições de 01/03 a 20/04/2021; término em 30/04/2021. </a:t>
            </a:r>
          </a:p>
          <a:p>
            <a:pPr marL="0" indent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 dirty="0"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http://www.mds.gov.br/ead/ava/enrol/index.php?id=938</a:t>
            </a:r>
            <a:endParaRPr lang="pt-B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t-BR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Conhecendo a Família e a Comunidade (UnB).</a:t>
            </a: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Turma aberta: inscrições de 09/12/2020 a 18/02/2021; término em 28/02/2021; </a:t>
            </a:r>
          </a:p>
          <a:p>
            <a:pPr marL="0" indent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 dirty="0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http://www.mds.gov.br/ead/ava/enrol/index.php?id=932</a:t>
            </a:r>
            <a:endParaRPr lang="pt-B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t-BR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Planejando as ações. </a:t>
            </a: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Turma aberta: inscrições de 01/01 a 18/02/2021; término em 28/02/2021; </a:t>
            </a:r>
          </a:p>
          <a:p>
            <a:pPr marL="0" indent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 dirty="0"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http://www.mds.gov.br/ead/ava/enrol/index.php?id=926</a:t>
            </a:r>
            <a:endParaRPr lang="pt-BR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pt-BR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Curso Online: Infâncias em Tempos de COVID19 (UNICEF)</a:t>
            </a: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Inscrições abertas: </a:t>
            </a:r>
            <a:r>
              <a:rPr lang="pt-BR" sz="2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https://cursocovid19.unicef.iprede.org.br/</a:t>
            </a:r>
            <a:endParaRPr lang="pt-BR" sz="2000" u="sng" dirty="0">
              <a:solidFill>
                <a:srgbClr val="0563C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78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2018" y="365125"/>
            <a:ext cx="9381782" cy="1617911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Curso Online do Sistema e-PCF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88" t="27923" r="32024" b="24732"/>
          <a:stretch/>
        </p:blipFill>
        <p:spPr>
          <a:xfrm>
            <a:off x="5048936" y="1690688"/>
            <a:ext cx="6199285" cy="407113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46691" y="3378957"/>
            <a:ext cx="40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https://ava.aliancapelaeducacao.com.br</a:t>
            </a:r>
            <a:endParaRPr lang="pt-BR" u="sng" dirty="0">
              <a:solidFill>
                <a:srgbClr val="0563C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61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3100" y="500062"/>
            <a:ext cx="9784080" cy="147195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O Financiamento Federal e o Sistema e-PCF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372" y="1825625"/>
            <a:ext cx="9722427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O e-PCF é o Sistema Eletrônico do Programa Criança Feliz, implementado em outubro de 2020, desenvolvido para apoiar a gestão de informações do Programa, com relação aos atendimentos e acompanhamentos realizados junto aos beneficiários e suas famílias. </a:t>
            </a:r>
          </a:p>
          <a:p>
            <a:pPr algn="just"/>
            <a:r>
              <a:rPr lang="pt-BR" dirty="0"/>
              <a:t>O sistema é a base de dados para verificação da execução da política pública para o recebimento do financiamento federal. Isso porque o repasse dos recursos federais que financiam a execução das atividades no município está vinculado a equipe de referência PCF contratada, capacitada e registrada no Sistema e ao número de visitas domiciliares realizadas e registradas no Sistema, conforme estabelecido nas normativas. </a:t>
            </a:r>
          </a:p>
        </p:txBody>
      </p:sp>
    </p:spTree>
    <p:extLst>
      <p:ext uri="{BB962C8B-B14F-4D97-AF65-F5344CB8AC3E}">
        <p14:creationId xmlns:p14="http://schemas.microsoft.com/office/powerpoint/2010/main" val="1683647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6599" y="368664"/>
            <a:ext cx="10077566" cy="1217765"/>
          </a:xfrm>
        </p:spPr>
        <p:txBody>
          <a:bodyPr>
            <a:noAutofit/>
          </a:bodyPr>
          <a:lstStyle/>
          <a:p>
            <a:pPr lvl="0"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Registro da Equipe no </a:t>
            </a:r>
            <a:r>
              <a:rPr lang="pt-BR" b="1" dirty="0" err="1">
                <a:solidFill>
                  <a:schemeClr val="accent5">
                    <a:lumMod val="75000"/>
                  </a:schemeClr>
                </a:solidFill>
              </a:rPr>
              <a:t>CadSUAS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 e e-PCF 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1523109" y="1966688"/>
            <a:ext cx="10424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1) Primeiro passo (novo gestor municipal).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09799" y="1586429"/>
            <a:ext cx="96196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Para acessar ao Sistema e-PCF são necessários os seguintes passos: </a:t>
            </a: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523108" y="2359265"/>
            <a:ext cx="990635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Obter a permissão para acesso aos sistemas da Rede SUAS, conforme a Política Nacional de Assistência Social. Plataforma Brasil Cidadão – GOV.BR (https://acesso.gov.br/), e acessar com seu CPF e senha cadastradas.</a:t>
            </a:r>
          </a:p>
          <a:p>
            <a:r>
              <a:rPr lang="pt-BR" sz="2400" b="1" dirty="0"/>
              <a:t>2) Segundo passo (novo gestor municipal) .</a:t>
            </a:r>
          </a:p>
          <a:p>
            <a:r>
              <a:rPr lang="pt-BR" sz="2200" dirty="0"/>
              <a:t>Cadastrar a equipe de profissionais do PCF no </a:t>
            </a:r>
            <a:r>
              <a:rPr lang="pt-BR" sz="2200" dirty="0" err="1"/>
              <a:t>CadSUAS</a:t>
            </a:r>
            <a:r>
              <a:rPr lang="pt-BR" sz="2200" dirty="0"/>
              <a:t>. </a:t>
            </a:r>
          </a:p>
          <a:p>
            <a:pPr algn="just"/>
            <a:r>
              <a:rPr lang="pt-BR" sz="2400" b="1" dirty="0"/>
              <a:t>3) Terceiro passo (novo gestor municipal ou administrador adjunto de senha) </a:t>
            </a:r>
          </a:p>
          <a:p>
            <a:pPr algn="just"/>
            <a:r>
              <a:rPr lang="pt-BR" sz="2200" dirty="0"/>
              <a:t>Cadastrar os profissionais que irão atuar como supervisor(es) e visitadores, vinculando função e associando o perfil de acesso correspondente no e-PCF. </a:t>
            </a:r>
          </a:p>
          <a:p>
            <a:pPr algn="just"/>
            <a:r>
              <a:rPr lang="pt-BR" sz="2400" b="1" dirty="0"/>
              <a:t>4) Quarto passo (supervisor municipal) </a:t>
            </a:r>
          </a:p>
          <a:p>
            <a:pPr algn="just"/>
            <a:r>
              <a:rPr lang="pt-BR" sz="2400" dirty="0"/>
              <a:t>Montar a equipe de visitadores no e-PCF e vincular às famílias.</a:t>
            </a:r>
          </a:p>
        </p:txBody>
      </p:sp>
    </p:spTree>
    <p:extLst>
      <p:ext uri="{BB962C8B-B14F-4D97-AF65-F5344CB8AC3E}">
        <p14:creationId xmlns:p14="http://schemas.microsoft.com/office/powerpoint/2010/main" val="3349008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9744" y="500062"/>
            <a:ext cx="9234055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Monitoramento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6245" y="1640430"/>
            <a:ext cx="970164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Qual é a importância do monitoramento no Programa Criança Feliz?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76245" y="2558004"/>
            <a:ext cx="97016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Quando planejamos uma ação ou um programa, o monitoramento é feito constantemente. Assim, o gestor consegue visualizar o percurso da sua ação e avaliar o que está dando certo e o que é preciso melhorar.</a:t>
            </a:r>
          </a:p>
          <a:p>
            <a:pPr algn="just"/>
            <a:r>
              <a:rPr lang="pt-BR" sz="2800" dirty="0"/>
              <a:t>No PCF, as visitas domiciliares são o meio de aproximação com as famílias atendidas/acompanhadas.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15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5960" y="500062"/>
            <a:ext cx="938784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Recurso do Programa Criança Feliz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7380" y="1799301"/>
            <a:ext cx="95250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Portaria Nº 2.496, de 17 de setembro de 2018.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  Equipe cadastrada no sistema;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  30% de beneficiários acompanhados no mês;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  Parcela Fixa equivale a 60% do recurso e Parcela Variável equivale a 40% do recurso;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  <a:p>
            <a:pPr algn="just"/>
            <a:r>
              <a:rPr lang="pt-BR" dirty="0"/>
              <a:t>Portaria MC n° 574, de 23 de dezembro de 2020 e Ofício Circular nº 2, de 30/12/2020 – (recebimento dos recursos).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i="1" dirty="0"/>
              <a:t> Art. 1º  Critérios e demais disposições para o recebimento do recurso.</a:t>
            </a:r>
          </a:p>
        </p:txBody>
      </p:sp>
    </p:spTree>
    <p:extLst>
      <p:ext uri="{BB962C8B-B14F-4D97-AF65-F5344CB8AC3E}">
        <p14:creationId xmlns:p14="http://schemas.microsoft.com/office/powerpoint/2010/main" val="2453550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5807" y="307975"/>
            <a:ext cx="885825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O PCF/ PPI-SUAS Frente à Pandemia de Covid-19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56064" y="1825625"/>
            <a:ext cx="959773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Garantia da oferta regular e essencial do Programa Criança Feliz;</a:t>
            </a:r>
          </a:p>
          <a:p>
            <a:pPr marL="0" indent="0" algn="just">
              <a:buNone/>
            </a:pPr>
            <a:r>
              <a:rPr lang="pt-BR" dirty="0"/>
              <a:t>As equipes do PCF/PPI-SUAS são imprescindíveis para que a política de Assistência Social chegue a quem dela necessitar; devendo receber todo o suporte necessário à realização das atividades prestadas a partir dos equipamentos </a:t>
            </a:r>
            <a:r>
              <a:rPr lang="pt-BR" dirty="0" err="1"/>
              <a:t>sociasssistenciais</a:t>
            </a:r>
            <a:r>
              <a:rPr lang="pt-BR" dirty="0"/>
              <a:t>. </a:t>
            </a:r>
          </a:p>
          <a:p>
            <a:pPr marL="0" indent="0" algn="just">
              <a:buNone/>
            </a:pPr>
            <a:r>
              <a:rPr lang="pt-BR" dirty="0"/>
              <a:t>O apoio prestado pelos visitadores às famílias, visando a garantia dos direitos, o fortalecimento de vínculos e a promoção do desenvolvimento infantil, tornar-se ainda mais importante nesse período.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0411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4272" y="754380"/>
            <a:ext cx="9379527" cy="93630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>
                <a:solidFill>
                  <a:schemeClr val="accent5">
                    <a:lumMod val="75000"/>
                  </a:schemeClr>
                </a:solidFill>
              </a:rPr>
              <a:t>Como Garantir o Acompanhamento das Famílias?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4271" y="1576243"/>
            <a:ext cx="10117283" cy="4351338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Para garantir o acompanhamento é preciso promover e realizar a </a:t>
            </a:r>
            <a:r>
              <a:rPr lang="pt-BR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visita domiciliar presencial</a:t>
            </a:r>
            <a:r>
              <a:rPr lang="pt-BR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?</a:t>
            </a:r>
            <a:endParaRPr lang="pt-BR" sz="2400" dirty="0"/>
          </a:p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/>
          <a:srcRect l="21004" t="25123" r="18940" b="12769"/>
          <a:stretch/>
        </p:blipFill>
        <p:spPr>
          <a:xfrm>
            <a:off x="2211252" y="2401122"/>
            <a:ext cx="7709987" cy="43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5444" y="365125"/>
            <a:ext cx="9348355" cy="1180091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O que é preciso para atividade ser considerada acompanhamento remoto?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9622" t="24654" r="12264" b="24277"/>
          <a:stretch/>
        </p:blipFill>
        <p:spPr>
          <a:xfrm>
            <a:off x="2569299" y="1545216"/>
            <a:ext cx="6751348" cy="44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8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7104" y="365126"/>
            <a:ext cx="9755594" cy="1045034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Bebês nascem com 5 vezes mais neurônios do que terão quando adultos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51682" y="1977125"/>
            <a:ext cx="72711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 corpo"/>
              </a:rPr>
              <a:t> O peso do cérebro de um bebê ao nascer é de aproximadamente </a:t>
            </a:r>
            <a:r>
              <a:rPr lang="pt-BR" sz="2400" b="1" dirty="0">
                <a:solidFill>
                  <a:srgbClr val="000000"/>
                </a:solidFill>
                <a:latin typeface="Calibri corpo"/>
              </a:rPr>
              <a:t>750gramas, quase 25% do seu peso.</a:t>
            </a:r>
            <a:endParaRPr lang="pt-BR" sz="2400" dirty="0">
              <a:solidFill>
                <a:srgbClr val="000000"/>
              </a:solidFill>
              <a:latin typeface="Calibri corpo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 corpo"/>
              </a:rPr>
              <a:t> A partir dos </a:t>
            </a:r>
            <a:r>
              <a:rPr lang="pt-BR" sz="2400" b="1" dirty="0">
                <a:solidFill>
                  <a:srgbClr val="000000"/>
                </a:solidFill>
                <a:latin typeface="Calibri corpo"/>
              </a:rPr>
              <a:t>18 dias </a:t>
            </a:r>
            <a:r>
              <a:rPr lang="pt-BR" sz="2400" dirty="0">
                <a:solidFill>
                  <a:srgbClr val="000000"/>
                </a:solidFill>
                <a:latin typeface="Calibri corpo"/>
              </a:rPr>
              <a:t>de gestação, o cérebro começa a desenvolver as células do sistema nervoso, os neurônios.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8851" t="28319" r="42544" b="26469"/>
          <a:stretch/>
        </p:blipFill>
        <p:spPr>
          <a:xfrm>
            <a:off x="9022814" y="2142725"/>
            <a:ext cx="2546347" cy="172964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674564" y="4439338"/>
            <a:ext cx="981747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 corpo"/>
              </a:rPr>
              <a:t> Na </a:t>
            </a:r>
            <a:r>
              <a:rPr lang="pt-BR" sz="2400" b="1" dirty="0">
                <a:solidFill>
                  <a:srgbClr val="000000"/>
                </a:solidFill>
                <a:latin typeface="Calibri corpo"/>
              </a:rPr>
              <a:t>30ª semana </a:t>
            </a:r>
            <a:r>
              <a:rPr lang="pt-BR" sz="2400" dirty="0">
                <a:solidFill>
                  <a:srgbClr val="000000"/>
                </a:solidFill>
                <a:latin typeface="Calibri corpo"/>
              </a:rPr>
              <a:t>de gestação o cérebro está desenvolvido. São </a:t>
            </a:r>
            <a:r>
              <a:rPr lang="pt-BR" sz="2400" b="1" dirty="0">
                <a:solidFill>
                  <a:srgbClr val="000000"/>
                </a:solidFill>
                <a:latin typeface="Calibri corpo"/>
              </a:rPr>
              <a:t>100 bilhões de neurônios. </a:t>
            </a:r>
            <a:endParaRPr lang="pt-BR" sz="2400" dirty="0">
              <a:solidFill>
                <a:srgbClr val="000000"/>
              </a:solidFill>
              <a:latin typeface="Calibri corpo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 corpo"/>
              </a:rPr>
              <a:t> Um neurônio – dependendo de qual tipo–pode estabelecer de </a:t>
            </a:r>
            <a:r>
              <a:rPr lang="pt-BR" sz="2400" b="1" dirty="0">
                <a:solidFill>
                  <a:srgbClr val="000000"/>
                </a:solidFill>
                <a:latin typeface="Calibri corpo"/>
              </a:rPr>
              <a:t>1 a 100mil conexões</a:t>
            </a:r>
            <a:r>
              <a:rPr lang="pt-BR" sz="2400" dirty="0">
                <a:solidFill>
                  <a:srgbClr val="000000"/>
                </a:solidFill>
                <a:latin typeface="Calibri corpo"/>
              </a:rPr>
              <a:t>. Em média, um neurônio estabelece </a:t>
            </a:r>
            <a:r>
              <a:rPr lang="pt-BR" sz="2400" b="1" dirty="0">
                <a:solidFill>
                  <a:srgbClr val="000000"/>
                </a:solidFill>
                <a:latin typeface="Calibri corpo"/>
              </a:rPr>
              <a:t>10 mil conexões.</a:t>
            </a:r>
            <a:endParaRPr lang="pt-BR" sz="2400" dirty="0">
              <a:solidFill>
                <a:srgbClr val="000000"/>
              </a:solidFill>
              <a:latin typeface="Calibri corpo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155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6766" y="376142"/>
            <a:ext cx="9547034" cy="1089101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Quais os recursos disponíveis para acompanhar as famílias de forma remota?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550" t="25138" r="12877" b="27770"/>
          <a:stretch/>
        </p:blipFill>
        <p:spPr>
          <a:xfrm>
            <a:off x="2163096" y="1828799"/>
            <a:ext cx="7865807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85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5980" y="365125"/>
            <a:ext cx="9227820" cy="1695029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Atividades Coletivas: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372" y="1825625"/>
            <a:ext cx="9722427" cy="4351338"/>
          </a:xfrm>
        </p:spPr>
        <p:txBody>
          <a:bodyPr/>
          <a:lstStyle/>
          <a:p>
            <a:r>
              <a:rPr lang="pt-BR" dirty="0"/>
              <a:t>Materiais audiovisuais disseminados em: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Carros de som;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Rádios comunitárias;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Programas de TV;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Redes Sociais (Instagram, </a:t>
            </a:r>
            <a:r>
              <a:rPr lang="pt-BR" dirty="0" err="1"/>
              <a:t>Facebook</a:t>
            </a:r>
            <a:r>
              <a:rPr lang="pt-BR" dirty="0"/>
              <a:t>, </a:t>
            </a:r>
            <a:r>
              <a:rPr lang="pt-BR" dirty="0" err="1"/>
              <a:t>Twitter</a:t>
            </a:r>
            <a:r>
              <a:rPr lang="pt-BR" dirty="0"/>
              <a:t> </a:t>
            </a:r>
            <a:r>
              <a:rPr lang="pt-BR" dirty="0" err="1"/>
              <a:t>etc</a:t>
            </a:r>
            <a:r>
              <a:rPr lang="pt-BR" dirty="0"/>
              <a:t>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Articulação com os agentes comunitários de saúde.</a:t>
            </a:r>
          </a:p>
          <a:p>
            <a:pPr marL="0" indent="0">
              <a:buNone/>
            </a:pPr>
            <a:r>
              <a:rPr lang="pt-BR" dirty="0"/>
              <a:t>Atuação emergencial com plantões para atendimento nos CRAS.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6" name="Texto explicativo retangular com cantos arredondados 5"/>
          <p:cNvSpPr/>
          <p:nvPr/>
        </p:nvSpPr>
        <p:spPr>
          <a:xfrm>
            <a:off x="8064347" y="1521918"/>
            <a:ext cx="3888953" cy="2129994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b="1" dirty="0"/>
              <a:t>ATENÇÃO!</a:t>
            </a:r>
          </a:p>
          <a:p>
            <a:pPr algn="just"/>
            <a:r>
              <a:rPr lang="pt-BR" sz="1400" dirty="0"/>
              <a:t>Estas ações e outras que configuram-se como coletivas, não são consideradas acompanhamento remoto, considerando que não atendem a metodologia do PCF que prevê, dentre outros, planejamento sistemático, individual e personalizado, considerando a família, contexto de vida, faixa etária e suas características do desenvolvimento infantil.</a:t>
            </a:r>
          </a:p>
        </p:txBody>
      </p:sp>
    </p:spTree>
    <p:extLst>
      <p:ext uri="{BB962C8B-B14F-4D97-AF65-F5344CB8AC3E}">
        <p14:creationId xmlns:p14="http://schemas.microsoft.com/office/powerpoint/2010/main" val="22777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14110" r="34384" b="20986"/>
          <a:stretch/>
        </p:blipFill>
        <p:spPr bwMode="auto">
          <a:xfrm rot="717180">
            <a:off x="9198270" y="1932086"/>
            <a:ext cx="2619856" cy="2758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3100" y="365125"/>
            <a:ext cx="9423239" cy="1143635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Materiais de Apoio para gestões municipais e equipes municipais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52155" y="1935794"/>
            <a:ext cx="7400405" cy="435133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Série de conteúdos para fortalecer o trabalho dos visitadores e visitadoras e familiares durante a pandemia de Covid-19</a:t>
            </a:r>
          </a:p>
          <a:p>
            <a:pPr algn="just"/>
            <a:r>
              <a:rPr lang="pt-BR" dirty="0"/>
              <a:t>O uso dos materiais disponibilizados para atuação dos municípios na execução das atividades remotas e presenciais organizados no guia CRIANÇA FELIZ EM AÇÃO e os demais materiais que estão disponibilizados na página do Unicef.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6FE9D5-3A65-46AB-9EC1-CB62667507CB}"/>
              </a:ext>
            </a:extLst>
          </p:cNvPr>
          <p:cNvSpPr txBox="1"/>
          <p:nvPr/>
        </p:nvSpPr>
        <p:spPr>
          <a:xfrm>
            <a:off x="1652155" y="5606170"/>
            <a:ext cx="797958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400" dirty="0">
                <a:hlinkClick r:id="rId3"/>
              </a:rPr>
              <a:t>https://www.unicef.org/brazil/fundo-ods-materiais-de-apoio-para-visitadores-familiares-do-programa-crianca-feliz</a:t>
            </a:r>
            <a:endParaRPr lang="pt-BR" sz="2400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0755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5980" y="365125"/>
            <a:ext cx="9431878" cy="1325563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Manuais da Trilha Formativa do Programa Criança Feliz – Primeira Infância no SUAS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8329" y="1825625"/>
            <a:ext cx="6198732" cy="390842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Conjunto de materiais elaborados pela Secretaria Nacional de Atenção à Primeira Infância - SNAPI, que subsidiará a gestão municipal e a equipe municipal do Programa Criança Feliz/Primeira Infância no SUAS, com conteúdo voltado à gestão, ao atendimento às gestantes e às visitas domiciliares disponibilizados no site do observatório. </a:t>
            </a:r>
          </a:p>
        </p:txBody>
      </p:sp>
      <p:pic>
        <p:nvPicPr>
          <p:cNvPr id="5" name="Imagem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7" t="41993" r="46933" b="28831"/>
          <a:stretch/>
        </p:blipFill>
        <p:spPr bwMode="auto">
          <a:xfrm>
            <a:off x="9434418" y="1527651"/>
            <a:ext cx="2123440" cy="2889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8" t="41507" r="23890" b="25450"/>
          <a:stretch/>
        </p:blipFill>
        <p:spPr bwMode="auto">
          <a:xfrm rot="2156115">
            <a:off x="9452198" y="2909163"/>
            <a:ext cx="2087880" cy="2898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3" t="38161" r="23967" b="30652"/>
          <a:stretch/>
        </p:blipFill>
        <p:spPr bwMode="auto">
          <a:xfrm rot="21133193">
            <a:off x="8010016" y="2552223"/>
            <a:ext cx="2087245" cy="2898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DF9EE22-966B-48EE-B137-A82078CDACED}"/>
              </a:ext>
            </a:extLst>
          </p:cNvPr>
          <p:cNvSpPr txBox="1"/>
          <p:nvPr/>
        </p:nvSpPr>
        <p:spPr>
          <a:xfrm>
            <a:off x="1908182" y="5347469"/>
            <a:ext cx="7009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400" dirty="0">
                <a:hlinkClick r:id="rId5"/>
              </a:rPr>
              <a:t>https://www.observatorio.sedhast.ms.gov.br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18769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13064"/>
            <a:ext cx="10515600" cy="5563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>
                <a:solidFill>
                  <a:schemeClr val="accent5">
                    <a:lumMod val="75000"/>
                  </a:schemeClr>
                </a:solidFill>
              </a:rPr>
              <a:t>Obrigada!!</a:t>
            </a:r>
            <a:endParaRPr lang="pt-BR" sz="4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49680" y="3897105"/>
            <a:ext cx="7595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Coordenação Estadual do Programa Criança Feliz – Primeira Infância no SUAS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Contato telefônico: (67) 3318-4131 </a:t>
            </a:r>
          </a:p>
          <a:p>
            <a:pPr algn="ctr"/>
            <a:r>
              <a:rPr lang="pt-BR" dirty="0"/>
              <a:t>E-mail: </a:t>
            </a:r>
            <a:r>
              <a:rPr lang="pt-BR" u="sng" dirty="0">
                <a:solidFill>
                  <a:srgbClr val="0070C0"/>
                </a:solidFill>
              </a:rPr>
              <a:t>criancafelizms@sedhast.ms.gov.br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0"/>
          <a:stretch/>
        </p:blipFill>
        <p:spPr bwMode="auto">
          <a:xfrm>
            <a:off x="4184251" y="2064977"/>
            <a:ext cx="2293295" cy="1330036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4857" t="25909" r="34546" b="25606"/>
          <a:stretch/>
        </p:blipFill>
        <p:spPr>
          <a:xfrm>
            <a:off x="6447557" y="2206531"/>
            <a:ext cx="1496291" cy="118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1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7272" y="365125"/>
            <a:ext cx="9216528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Experiência e Desenvolvimento do Cérebro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087258" y="2043227"/>
            <a:ext cx="70131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alibri corpo"/>
              </a:rPr>
              <a:t>O estímulo do ambiente afeta decisivamente a formação das conexões (sinapses) entre bilhões de neurônios, especialmente nos períodos mais sensíveis. </a:t>
            </a:r>
            <a:r>
              <a:rPr lang="pt-BR" sz="2400" b="1" dirty="0">
                <a:latin typeface="Calibri corpo"/>
              </a:rPr>
              <a:t>Que  se abrem e fecham como uma janela.</a:t>
            </a:r>
          </a:p>
          <a:p>
            <a:pPr algn="just"/>
            <a:endParaRPr lang="pt-BR" sz="2400" dirty="0">
              <a:latin typeface="Calibri corpo"/>
            </a:endParaRPr>
          </a:p>
          <a:p>
            <a:pPr algn="just"/>
            <a:r>
              <a:rPr lang="pt-BR" sz="2400" dirty="0">
                <a:latin typeface="Calibri corpo"/>
              </a:rPr>
              <a:t>Estímulos no início da vida produzem mudanças nos caminhos genéticos que diferenciam a função neuronal. </a:t>
            </a:r>
            <a:r>
              <a:rPr lang="pt-BR" sz="2400" b="1" dirty="0">
                <a:latin typeface="Calibri corpo"/>
              </a:rPr>
              <a:t>É o período crítico, mais sensível.</a:t>
            </a:r>
            <a:endParaRPr lang="pt-BR" sz="2400" dirty="0">
              <a:latin typeface="Calibri corpo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89" y="2492038"/>
            <a:ext cx="2704799" cy="20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6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073" t="15904" r="37378" b="9719"/>
          <a:stretch/>
        </p:blipFill>
        <p:spPr>
          <a:xfrm>
            <a:off x="2027104" y="528810"/>
            <a:ext cx="9551624" cy="54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0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5331" t="12927" r="28343" b="8433"/>
          <a:stretch/>
        </p:blipFill>
        <p:spPr>
          <a:xfrm>
            <a:off x="2074843" y="304800"/>
            <a:ext cx="9162362" cy="56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5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5633" t="14619" r="20211" b="9237"/>
          <a:stretch/>
        </p:blipFill>
        <p:spPr>
          <a:xfrm>
            <a:off x="2126254" y="605928"/>
            <a:ext cx="9077899" cy="52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0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7952" y="195072"/>
            <a:ext cx="9221118" cy="1499616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Não é possível cuidar da criança sem cuidar de quem cuida dela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51682" y="1560576"/>
            <a:ext cx="93973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Prevenção do estresse tóxico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Formação das memórias no início da vida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Importância fundamental dos vínculos afetivos (apego seguro) desde a gestação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Maior consciência da importância da “</a:t>
            </a:r>
            <a:r>
              <a:rPr lang="pt-BR" sz="2400" dirty="0" err="1"/>
              <a:t>responsividade</a:t>
            </a:r>
            <a:r>
              <a:rPr lang="pt-BR" sz="2400" dirty="0"/>
              <a:t>” e do potencial de desenvolvimento humano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7030A0"/>
                </a:solidFill>
              </a:rPr>
              <a:t>Promoção do Direito ao Brincar</a:t>
            </a:r>
            <a:endParaRPr lang="pt-BR" sz="24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90007"/>
            <a:ext cx="3267739" cy="17923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7739" y="5090007"/>
            <a:ext cx="2962913" cy="17923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6395" y="5077813"/>
            <a:ext cx="2688569" cy="179237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54964" y="5090007"/>
            <a:ext cx="3267739" cy="176799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473548" y="4605759"/>
            <a:ext cx="403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cap="all" dirty="0"/>
              <a:t>Não é possível cuidar sem brincar!?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35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3532</Words>
  <Application>Microsoft Office PowerPoint</Application>
  <PresentationFormat>Widescreen</PresentationFormat>
  <Paragraphs>216</Paragraphs>
  <Slides>44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5" baseType="lpstr">
      <vt:lpstr>Arial</vt:lpstr>
      <vt:lpstr>Bookman Old Style</vt:lpstr>
      <vt:lpstr>Calibri</vt:lpstr>
      <vt:lpstr>Calibri corpo</vt:lpstr>
      <vt:lpstr>Calibri Light</vt:lpstr>
      <vt:lpstr>Comic Sans MS</vt:lpstr>
      <vt:lpstr>Khmer UI</vt:lpstr>
      <vt:lpstr>Roboto</vt:lpstr>
      <vt:lpstr>Times New Roman</vt:lpstr>
      <vt:lpstr>Wingdings</vt:lpstr>
      <vt:lpstr>Tema do Office</vt:lpstr>
      <vt:lpstr>COORDENAÇÃO ESTADUAL DO PROGRAMA CRIANÇA FELIZ – PRIMEIRA INFÂNCIA NO SUAS</vt:lpstr>
      <vt:lpstr>Equipe da Coordenação do Programa Criança Feliz- SUPAS/SEDHAST</vt:lpstr>
      <vt:lpstr>Vamos falar sobre Primeira Infância? </vt:lpstr>
      <vt:lpstr>Bebês nascem com 5 vezes mais neurônios do que terão quando adultos </vt:lpstr>
      <vt:lpstr>Experiência e Desenvolvimento do Cérebro</vt:lpstr>
      <vt:lpstr>Apresentação do PowerPoint</vt:lpstr>
      <vt:lpstr>Apresentação do PowerPoint</vt:lpstr>
      <vt:lpstr>Apresentação do PowerPoint</vt:lpstr>
      <vt:lpstr>Não é possível cuidar da criança sem cuidar de quem cuida dela</vt:lpstr>
      <vt:lpstr>Por que o brincar?</vt:lpstr>
      <vt:lpstr> Investimento na Primeira Infância</vt:lpstr>
      <vt:lpstr>A partir dessa ótica e pressupostos nasce o Programa Criança Feliz</vt:lpstr>
      <vt:lpstr>Apresentação do PowerPoint</vt:lpstr>
      <vt:lpstr>Municípios Aderidos ao Programa no Estado do Mato Grosso do Sul</vt:lpstr>
      <vt:lpstr>Experiências Exitosas do Programa Criança Feliz</vt:lpstr>
      <vt:lpstr>Experiências Exitosas do Programa Criança Feliz</vt:lpstr>
      <vt:lpstr>Público Prioritário </vt:lpstr>
      <vt:lpstr>Objetivos</vt:lpstr>
      <vt:lpstr>Pilares fundamentais do Programa</vt:lpstr>
      <vt:lpstr>Domínios da Proteção Integral</vt:lpstr>
      <vt:lpstr>SUAS e o Programa Primeira Infância no SUAS – Atuação Integrada </vt:lpstr>
      <vt:lpstr>Periodicidade das visitas</vt:lpstr>
      <vt:lpstr>Total de visitas domiciliares </vt:lpstr>
      <vt:lpstr>Identificações Positivas do Programa Primeira Infância no SUAS </vt:lpstr>
      <vt:lpstr>Impactos Positivos</vt:lpstr>
      <vt:lpstr>Situações Identificadas pelo Programa Primeira Infância no SUAS </vt:lpstr>
      <vt:lpstr>Atribuições do Estado </vt:lpstr>
      <vt:lpstr>Passo a Passo Implantação do Programa no Município </vt:lpstr>
      <vt:lpstr>Formação da Equipe do Programa </vt:lpstr>
      <vt:lpstr>Capacitação da Equipe do Programa Criança Feliz</vt:lpstr>
      <vt:lpstr>Cursos Disponíveis:</vt:lpstr>
      <vt:lpstr>Curso Online do Sistema e-PCF </vt:lpstr>
      <vt:lpstr>O Financiamento Federal e o Sistema e-PCF</vt:lpstr>
      <vt:lpstr>Registro da Equipe no CadSUAS e e-PCF </vt:lpstr>
      <vt:lpstr>Monitoramento </vt:lpstr>
      <vt:lpstr>Recurso do Programa Criança Feliz</vt:lpstr>
      <vt:lpstr>O PCF/ PPI-SUAS Frente à Pandemia de Covid-19 </vt:lpstr>
      <vt:lpstr>Como Garantir o Acompanhamento das Famílias?  </vt:lpstr>
      <vt:lpstr>O que é preciso para atividade ser considerada acompanhamento remoto? </vt:lpstr>
      <vt:lpstr>Quais os recursos disponíveis para acompanhar as famílias de forma remota?</vt:lpstr>
      <vt:lpstr>Atividades Coletivas:</vt:lpstr>
      <vt:lpstr>Materiais de Apoio para gestões municipais e equipes municipais</vt:lpstr>
      <vt:lpstr>Manuais da Trilha Formativa do Programa Criança Feliz – Primeira Infância no SUAS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Sousa Araujo</dc:creator>
  <cp:lastModifiedBy>tadashi.hirokawa@gmail.com</cp:lastModifiedBy>
  <cp:revision>87</cp:revision>
  <cp:lastPrinted>2021-03-01T13:44:59Z</cp:lastPrinted>
  <dcterms:created xsi:type="dcterms:W3CDTF">2021-02-12T20:25:28Z</dcterms:created>
  <dcterms:modified xsi:type="dcterms:W3CDTF">2021-03-12T14:28:31Z</dcterms:modified>
</cp:coreProperties>
</file>